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257" r:id="rId5"/>
    <p:sldId id="5521" r:id="rId6"/>
    <p:sldId id="5522" r:id="rId7"/>
    <p:sldId id="5513" r:id="rId8"/>
    <p:sldId id="5518" r:id="rId9"/>
    <p:sldId id="5514" r:id="rId10"/>
    <p:sldId id="5523" r:id="rId11"/>
    <p:sldId id="5496" r:id="rId12"/>
    <p:sldId id="270" r:id="rId13"/>
    <p:sldId id="5520" r:id="rId14"/>
    <p:sldId id="5497" r:id="rId15"/>
    <p:sldId id="5499" r:id="rId16"/>
    <p:sldId id="5503" r:id="rId17"/>
    <p:sldId id="5519" r:id="rId18"/>
    <p:sldId id="5501" r:id="rId19"/>
    <p:sldId id="5524" r:id="rId20"/>
    <p:sldId id="5515" r:id="rId21"/>
    <p:sldId id="5530" r:id="rId22"/>
    <p:sldId id="5502" r:id="rId23"/>
    <p:sldId id="5506" r:id="rId24"/>
    <p:sldId id="5507" r:id="rId25"/>
    <p:sldId id="5525" r:id="rId26"/>
    <p:sldId id="5475" r:id="rId27"/>
    <p:sldId id="263" r:id="rId28"/>
    <p:sldId id="5526" r:id="rId29"/>
    <p:sldId id="5479" r:id="rId30"/>
    <p:sldId id="5480" r:id="rId31"/>
    <p:sldId id="5481" r:id="rId32"/>
    <p:sldId id="5527" r:id="rId33"/>
    <p:sldId id="29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cmAuthor id="2" name="Tilly Mcintosh" initials="TM" lastIdx="2" clrIdx="1"/>
  <p:cmAuthor id="3" name="Carolin Seeger" initials="CS" lastIdx="11" clrIdx="2"/>
  <p:cmAuthor id="4" name="Nora Boeggemann" initials="NB"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54E89-2486-BC47-A670-610AE34A4640}" v="7" dt="2019-04-04T14:40:22.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68078" autoAdjust="0"/>
  </p:normalViewPr>
  <p:slideViewPr>
    <p:cSldViewPr snapToGrid="0">
      <p:cViewPr>
        <p:scale>
          <a:sx n="117" d="100"/>
          <a:sy n="117" d="100"/>
        </p:scale>
        <p:origin x="-232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23/04/2020</a:t>
            </a:fld>
            <a:endParaRPr lang="en-GB"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dirty="0"/>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23/04/2020</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dirty="0"/>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0" i="0" u="none" baseline="0" dirty="0"/>
              <a:t>Este conjunto de diapositivas es el que se presentará a los participantes de la formación. Hay un conjunto separado de diapositivas para los facilitadores, llamado Guía del Facilitador.</a:t>
            </a:r>
          </a:p>
        </p:txBody>
      </p:sp>
      <p:sp>
        <p:nvSpPr>
          <p:cNvPr id="4" name="Slide Number Placeholder 3"/>
          <p:cNvSpPr>
            <a:spLocks noGrp="1"/>
          </p:cNvSpPr>
          <p:nvPr>
            <p:ph type="sldNum" sz="quarter" idx="5"/>
          </p:nvPr>
        </p:nvSpPr>
        <p:spPr/>
        <p:txBody>
          <a:bodyPr/>
          <a:lstStyle/>
          <a:p>
            <a:pPr algn="l" rtl="0"/>
            <a:fld id="{CB456D26-4784-43ED-A153-54D536AFD2AE}" type="slidenum">
              <a:rPr/>
              <a:t>1</a:t>
            </a:fld>
            <a:endParaRPr lang="es-ES" dirty="0"/>
          </a:p>
        </p:txBody>
      </p:sp>
    </p:spTree>
    <p:extLst>
      <p:ext uri="{BB962C8B-B14F-4D97-AF65-F5344CB8AC3E}">
        <p14:creationId xmlns:p14="http://schemas.microsoft.com/office/powerpoint/2010/main" val="284597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sz="1200" b="0" i="0" u="none" baseline="0" dirty="0"/>
              <a:t>Considerar el trabajo decente en sus decisiones de compra puede beneficiar a su empresa al:</a:t>
            </a:r>
          </a:p>
          <a:p>
            <a:pPr marL="171450" lvl="0" indent="-171450" algn="l" rtl="0">
              <a:buFont typeface="Wingdings" panose="05000000000000000000" pitchFamily="2" charset="2"/>
              <a:buChar char="§"/>
            </a:pPr>
            <a:r>
              <a:rPr lang="es-ES" sz="1200" b="0" i="0" u="none" kern="1200" baseline="0" dirty="0">
                <a:solidFill>
                  <a:schemeClr val="accent6">
                    <a:lumMod val="75000"/>
                  </a:schemeClr>
                </a:solidFill>
                <a:effectLst/>
                <a:latin typeface="+mn-lt"/>
                <a:ea typeface="+mn-ea"/>
                <a:cs typeface="+mn-cs"/>
              </a:rPr>
              <a:t>A</a:t>
            </a:r>
            <a:r>
              <a:rPr lang="es-ES" sz="1200" b="0" i="0" u="none" kern="1200" baseline="0" dirty="0">
                <a:solidFill>
                  <a:schemeClr val="tx1"/>
                </a:solidFill>
                <a:effectLst/>
                <a:latin typeface="+mn-lt"/>
                <a:ea typeface="+mn-ea"/>
                <a:cs typeface="+mn-cs"/>
              </a:rPr>
              <a:t>segurar proveedores consistentes y fiables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Convertirlo en un cliente de elección, proporcionar acceso a nuevos mercados y aumentar las oportunidades de negocio como resultado de prácticas responsables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Construir resiliencia en sus cadenas de suministro, mediante relaciones con proveedores más duraderas y productivas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Proteger la imagen de marca y la reputación de la empresa</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«Hacer el bien», en línea con los valores y objetivos de sostenibilidad de su empresa</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Atraer mejores solicitantes de empleo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Ayudar a construir sociedades saludables y prósperas, que son buenas para los negocios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Fortalecer su licencia social para operar promoviendo el empleo responsable en los países en desarrollo</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Mejorar el cumplimiento de las leyes, principios y normas internacionales y nacionales, asegurando la alineación de las operaciones de la empresa con las normativas laborales internacionales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Atraer préstamos adicionales de instituciones financieras, reduciendo el riesgo del proyecto y cumpliendo con las normas sociales (y ambientales)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Aumentar de las oportunidades comerciales y de negocios en todo el mundo</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Cumplir con las expectativas de las partes interesadas internas y externas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Recuerde: los trabajadores también son consumidores y las condiciones de trabajo decentes son una condición para lograr crecimiento económico sostenido</a:t>
            </a:r>
            <a:endParaRPr lang="es-ES" sz="1200" kern="1200" dirty="0">
              <a:solidFill>
                <a:schemeClr val="tx1"/>
              </a:solidFill>
              <a:effectLst/>
              <a:latin typeface="+mn-lt"/>
              <a:ea typeface="+mn-ea"/>
              <a:cs typeface="+mn-cs"/>
            </a:endParaRPr>
          </a:p>
          <a:p>
            <a:pPr algn="l" rtl="0"/>
            <a:r>
              <a:rPr lang="es-ES" sz="1200" b="0" i="0" u="none" kern="1200" baseline="0" dirty="0">
                <a:solidFill>
                  <a:schemeClr val="tx1"/>
                </a:solidFill>
                <a:effectLst/>
                <a:latin typeface="+mn-lt"/>
                <a:ea typeface="+mn-ea"/>
                <a:cs typeface="+mn-cs"/>
              </a:rPr>
              <a:t> </a:t>
            </a:r>
            <a:endParaRPr lang="es-ES" sz="1200" dirty="0">
              <a:solidFill>
                <a:srgbClr val="1E3250"/>
              </a:solidFill>
            </a:endParaRP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11</a:t>
            </a:fld>
            <a:endParaRPr lang="es-ES" dirty="0"/>
          </a:p>
        </p:txBody>
      </p:sp>
    </p:spTree>
    <p:extLst>
      <p:ext uri="{BB962C8B-B14F-4D97-AF65-F5344CB8AC3E}">
        <p14:creationId xmlns:p14="http://schemas.microsoft.com/office/powerpoint/2010/main" val="356977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12</a:t>
            </a:fld>
            <a:endParaRPr lang="es-ES" dirty="0"/>
          </a:p>
        </p:txBody>
      </p:sp>
    </p:spTree>
    <p:extLst>
      <p:ext uri="{BB962C8B-B14F-4D97-AF65-F5344CB8AC3E}">
        <p14:creationId xmlns:p14="http://schemas.microsoft.com/office/powerpoint/2010/main" val="256852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13</a:t>
            </a:fld>
            <a:endParaRPr lang="es-ES" dirty="0"/>
          </a:p>
        </p:txBody>
      </p:sp>
    </p:spTree>
    <p:extLst>
      <p:ext uri="{BB962C8B-B14F-4D97-AF65-F5344CB8AC3E}">
        <p14:creationId xmlns:p14="http://schemas.microsoft.com/office/powerpoint/2010/main" val="235330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14</a:t>
            </a:fld>
            <a:endParaRPr lang="es-ES" dirty="0"/>
          </a:p>
        </p:txBody>
      </p:sp>
    </p:spTree>
    <p:extLst>
      <p:ext uri="{BB962C8B-B14F-4D97-AF65-F5344CB8AC3E}">
        <p14:creationId xmlns:p14="http://schemas.microsoft.com/office/powerpoint/2010/main" val="240173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15</a:t>
            </a:fld>
            <a:endParaRPr lang="es-ES" dirty="0"/>
          </a:p>
        </p:txBody>
      </p:sp>
    </p:spTree>
    <p:extLst>
      <p:ext uri="{BB962C8B-B14F-4D97-AF65-F5344CB8AC3E}">
        <p14:creationId xmlns:p14="http://schemas.microsoft.com/office/powerpoint/2010/main" val="205476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16</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17</a:t>
            </a:fld>
            <a:endParaRPr lang="es-ES" dirty="0"/>
          </a:p>
        </p:txBody>
      </p:sp>
    </p:spTree>
    <p:extLst>
      <p:ext uri="{BB962C8B-B14F-4D97-AF65-F5344CB8AC3E}">
        <p14:creationId xmlns:p14="http://schemas.microsoft.com/office/powerpoint/2010/main" val="16637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19</a:t>
            </a:fld>
            <a:endParaRPr lang="es-ES" dirty="0"/>
          </a:p>
        </p:txBody>
      </p:sp>
    </p:spTree>
    <p:extLst>
      <p:ext uri="{BB962C8B-B14F-4D97-AF65-F5344CB8AC3E}">
        <p14:creationId xmlns:p14="http://schemas.microsoft.com/office/powerpoint/2010/main" val="68020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20</a:t>
            </a:fld>
            <a:endParaRPr lang="es-ES" dirty="0"/>
          </a:p>
        </p:txBody>
      </p:sp>
    </p:spTree>
    <p:extLst>
      <p:ext uri="{BB962C8B-B14F-4D97-AF65-F5344CB8AC3E}">
        <p14:creationId xmlns:p14="http://schemas.microsoft.com/office/powerpoint/2010/main" val="337364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21</a:t>
            </a:fld>
            <a:endParaRPr lang="es-ES" dirty="0"/>
          </a:p>
        </p:txBody>
      </p:sp>
    </p:spTree>
    <p:extLst>
      <p:ext uri="{BB962C8B-B14F-4D97-AF65-F5344CB8AC3E}">
        <p14:creationId xmlns:p14="http://schemas.microsoft.com/office/powerpoint/2010/main" val="213093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22</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23</a:t>
            </a:fld>
            <a:endParaRPr lang="es-ES" dirty="0"/>
          </a:p>
        </p:txBody>
      </p:sp>
    </p:spTree>
    <p:extLst>
      <p:ext uri="{BB962C8B-B14F-4D97-AF65-F5344CB8AC3E}">
        <p14:creationId xmlns:p14="http://schemas.microsoft.com/office/powerpoint/2010/main" val="184398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0" i="0" u="none" baseline="0" dirty="0"/>
              <a:t>Otros dilemas:</a:t>
            </a:r>
          </a:p>
          <a:p>
            <a:endParaRPr lang="es-ES" dirty="0"/>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Un proveedor quiere realmente nuestro negocio y, por lo tanto, ofrece un precio bajo que veo que puede comprometer su capacidad para garantizar condiciones de trabajo dignas para sus empleados.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La aplicación de mi código de conducta del proveedor, o cualquier otra política de trabajo decente por parte del proveedor, conllevará costos, pero mi empresa no está dispuesta aumentar el pago para cubrir estos costos (por ejemplo, si se requiere PPE - equipo de protección personal). No sé cómo guiar esta conversación cuando el proveedor la menciona.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No tenemos forma de saber con certeza si los precios justos en realidad van a apoyar condiciones de trabajo dignas. Es posible que nuestro proveedor no necesariamente pague los mejores salarios posibles a sus trabajadores, incluso si el precio se aumentó específicamente para ayudar al proveedor a cubrir el aumento de los salarios.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Trabajamos principalmente con intermediarios que no quieren compartir sus unidades de producción.</a:t>
            </a:r>
            <a:endParaRPr lang="es-ES"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24</a:t>
            </a:fld>
            <a:endParaRPr lang="es-ES" dirty="0"/>
          </a:p>
        </p:txBody>
      </p:sp>
    </p:spTree>
    <p:extLst>
      <p:ext uri="{BB962C8B-B14F-4D97-AF65-F5344CB8AC3E}">
        <p14:creationId xmlns:p14="http://schemas.microsoft.com/office/powerpoint/2010/main" val="119304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25</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26</a:t>
            </a:fld>
            <a:endParaRPr lang="es-ES" dirty="0"/>
          </a:p>
        </p:txBody>
      </p:sp>
    </p:spTree>
    <p:extLst>
      <p:ext uri="{BB962C8B-B14F-4D97-AF65-F5344CB8AC3E}">
        <p14:creationId xmlns:p14="http://schemas.microsoft.com/office/powerpoint/2010/main" val="316384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27</a:t>
            </a:fld>
            <a:endParaRPr lang="es-ES" dirty="0"/>
          </a:p>
        </p:txBody>
      </p:sp>
    </p:spTree>
    <p:extLst>
      <p:ext uri="{BB962C8B-B14F-4D97-AF65-F5344CB8AC3E}">
        <p14:creationId xmlns:p14="http://schemas.microsoft.com/office/powerpoint/2010/main" val="2913540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En un rotafolio, escriba las cuatro opciones de antemano.  A medida que los participantes comparten sus reflexiones sobre cada opción, anote las ventajas y desventajas identificadas.</a:t>
            </a:r>
          </a:p>
          <a:p>
            <a:endParaRPr lang="es-ES" dirty="0"/>
          </a:p>
          <a:p>
            <a:pPr algn="l" rtl="0"/>
            <a:r>
              <a:rPr lang="es-ES" b="0" i="0" u="none" baseline="0" dirty="0"/>
              <a:t>Apoye el ejercicio de reflexión con las siguientes preguntas:</a:t>
            </a:r>
          </a:p>
          <a:p>
            <a:pPr marL="171450" indent="-171450" algn="l" rtl="0">
              <a:buFontTx/>
              <a:buChar char="-"/>
            </a:pPr>
            <a:r>
              <a:rPr lang="es-ES" b="0" i="0" u="none" baseline="0" dirty="0"/>
              <a:t>¿Cuál podría ser el resultado de cada opción para el personal de limpieza (los titulares de los derechos cuyos derechos se ven afectados)?</a:t>
            </a:r>
          </a:p>
          <a:p>
            <a:pPr marL="171450" indent="-171450" algn="l" rtl="0">
              <a:buFontTx/>
              <a:buChar char="-"/>
            </a:pPr>
            <a:r>
              <a:rPr lang="es-ES" b="0" i="0" u="none" baseline="0" dirty="0"/>
              <a:t>¿Cuál podría ser el resultado de cada opción para su empresa?</a:t>
            </a:r>
          </a:p>
          <a:p>
            <a:pPr marL="171450" indent="-171450" algn="l" rtl="0">
              <a:buFontTx/>
              <a:buChar char="-"/>
            </a:pPr>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28</a:t>
            </a:fld>
            <a:endParaRPr lang="es-ES" dirty="0"/>
          </a:p>
        </p:txBody>
      </p:sp>
    </p:spTree>
    <p:extLst>
      <p:ext uri="{BB962C8B-B14F-4D97-AF65-F5344CB8AC3E}">
        <p14:creationId xmlns:p14="http://schemas.microsoft.com/office/powerpoint/2010/main" val="391456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29</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lgn="l" rtl="0"/>
            <a:fld id="{CB456D26-4784-43ED-A153-54D536AFD2AE}" type="slidenum">
              <a:rPr/>
              <a:t>30</a:t>
            </a:fld>
            <a:endParaRPr lang="es-ES" dirty="0"/>
          </a:p>
        </p:txBody>
      </p:sp>
    </p:spTree>
    <p:extLst>
      <p:ext uri="{BB962C8B-B14F-4D97-AF65-F5344CB8AC3E}">
        <p14:creationId xmlns:p14="http://schemas.microsoft.com/office/powerpoint/2010/main" val="335571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4</a:t>
            </a:fld>
            <a:endParaRPr lang="es-ES" dirty="0"/>
          </a:p>
        </p:txBody>
      </p:sp>
    </p:spTree>
    <p:extLst>
      <p:ext uri="{BB962C8B-B14F-4D97-AF65-F5344CB8AC3E}">
        <p14:creationId xmlns:p14="http://schemas.microsoft.com/office/powerpoint/2010/main" val="342341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5</a:t>
            </a:fld>
            <a:endParaRPr lang="es-ES" dirty="0"/>
          </a:p>
        </p:txBody>
      </p:sp>
    </p:spTree>
    <p:extLst>
      <p:ext uri="{BB962C8B-B14F-4D97-AF65-F5344CB8AC3E}">
        <p14:creationId xmlns:p14="http://schemas.microsoft.com/office/powerpoint/2010/main" val="16234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8</a:t>
            </a:fld>
            <a:endParaRPr lang="es-ES" dirty="0"/>
          </a:p>
        </p:txBody>
      </p:sp>
    </p:spTree>
    <p:extLst>
      <p:ext uri="{BB962C8B-B14F-4D97-AF65-F5344CB8AC3E}">
        <p14:creationId xmlns:p14="http://schemas.microsoft.com/office/powerpoint/2010/main" val="300988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Aft>
                <a:spcPts val="800"/>
              </a:spcAft>
            </a:pPr>
            <a:r>
              <a:rPr lang="es-ES" sz="1200" b="0" i="0" u="none" baseline="0" dirty="0"/>
              <a:t>Un objetivo importante para todos los encargados/as de compras es crear ahorros a través de sus decisiones de compra. Sin embargo, si la opción más barata no respalda el trabajo decente para los empleados del proveedor, o si no satisface la creciente demanda de las empresas de respetar los derechos humanos y laborales, esta decisión puede no tener el mínimo coste para su empresa en general.  </a:t>
            </a:r>
          </a:p>
          <a:p>
            <a:pPr algn="l" rtl="0"/>
            <a:r>
              <a:rPr lang="es-ES" sz="1200" b="0" i="0" u="none" baseline="0" dirty="0"/>
              <a:t>Los riesgos para su empresa podrían ser:</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Mala calidad o fallos en los productos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Inconsistencias en el suministro de productos o servicios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Las malas condiciones de trabajo que podrían conducir a: </a:t>
            </a:r>
            <a:endParaRPr lang="es-ES" sz="1200" dirty="0">
              <a:solidFill>
                <a:schemeClr val="accent6">
                  <a:lumMod val="75000"/>
                </a:schemeClr>
              </a:solidFill>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Paradas de producción debido a disturbios de los trabajadores o huelgas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Aumento de los costes de gestión para hacer frente a cualquier problema que surja, por ejemplo, un informe de terceros o de los medios de comunicación</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Alto coste de la rotación de empleados para proveedores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Aumento de los costos de cumplimiento o de responsabilidades legales, por ejemplo, en caso de lesiones a trabajadores o consumidores </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Impactos en la reputación y aumento de la presión desde las partes interesadas, si se detectan malas prácticas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Pérdida potencial de los contratos gubernamentales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Posible pérdida de contratos ante otros proveedores que pueden ofrecer condiciones de trabajo dignas a compradores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Retirada de la financiación de proyectos por prestamistas si no se cumplen los requisitos sociales (o ambientales) asociados con un préstamo (los criterios ASG - Ambiental, Social y de Gobierno son fundamentales, ya que se consideran juntos cuando se trata de acceso a la financiación e informes sobre préstamos)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Auditorías más frecuentes y monitoreo de proveedores para verificar las condiciones o abordar las preocupaciones sobre la mala calidad del trabajo y los productos, lo que puede aumentar los costos</a:t>
            </a:r>
            <a:endParaRPr lang="es-ES" sz="1200" kern="1200" dirty="0">
              <a:solidFill>
                <a:schemeClr val="tx1"/>
              </a:solidFill>
              <a:effectLst/>
              <a:latin typeface="+mn-lt"/>
              <a:ea typeface="+mn-ea"/>
              <a:cs typeface="+mn-cs"/>
            </a:endParaRPr>
          </a:p>
          <a:p>
            <a:endParaRPr lang="es-ES" b="1" noProof="0" dirty="0"/>
          </a:p>
        </p:txBody>
      </p:sp>
      <p:sp>
        <p:nvSpPr>
          <p:cNvPr id="4" name="Slide Number Placeholder 3"/>
          <p:cNvSpPr>
            <a:spLocks noGrp="1"/>
          </p:cNvSpPr>
          <p:nvPr>
            <p:ph type="sldNum" sz="quarter" idx="5"/>
          </p:nvPr>
        </p:nvSpPr>
        <p:spPr/>
        <p:txBody>
          <a:bodyPr/>
          <a:lstStyle/>
          <a:p>
            <a:pPr algn="l" rtl="0"/>
            <a:fld id="{CB456D26-4784-43ED-A153-54D536AFD2AE}" type="slidenum">
              <a:rPr/>
              <a:t>9</a:t>
            </a:fld>
            <a:endParaRPr lang="es-ES" dirty="0"/>
          </a:p>
        </p:txBody>
      </p:sp>
    </p:spTree>
    <p:extLst>
      <p:ext uri="{BB962C8B-B14F-4D97-AF65-F5344CB8AC3E}">
        <p14:creationId xmlns:p14="http://schemas.microsoft.com/office/powerpoint/2010/main" val="246818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baseline="0" dirty="0"/>
              <a:t>Un objetivo importante para todos los encargados/as de compras es crear ahorros a través de sus decisiones de compra. Sin embargo, si la opción más barata no respalda el trabajo decente para los empleados del proveedor, o si no satisface la creciente demanda de las empresas de respetar los derechos humanos y laborales, esta decisión puede no tener el mínimo coste para su empresa en general.  </a:t>
            </a:r>
          </a:p>
          <a:p>
            <a:pPr algn="l" rtl="0"/>
            <a:r>
              <a:rPr lang="es-ES" sz="1200" b="0" i="0" u="none" baseline="0" dirty="0"/>
              <a:t>Los riesgos para su empresa podrían ser:</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Mala calidad o fallos en los productos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Inconsistencias en el suministro de productos o servicios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Paradas de producción debido a disturbios de los trabajadores o huelgas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Retirada de la financiación de proyectos por prestamistas si no se cumplen los requisitos sociales (o ambientales) asociados con un préstamo (los ASG son fundamentales, ya que se consideran juntos cuando se trata de acceso a la financiación e informes sobre préstamos)    </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Aumento de los costes de gestión para hacer frente a cualquier problema que surja, por ejemplo, un informe de terceros o malas condiciones laborales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Aumento de los costos de cumplimiento o de responsabilidades legales, por ejemplo, en caso de lesiones a trabajadores o consumidores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Auditorías más frecuentes y monitoreo de proveedores para verificar las condiciones o abordar las preocupaciones sobre la mala calidad del trabajo y los productos, lo que puede aumentar los costos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Pérdida potencial de los contratos gubernamentales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Impactos en la reputación y aumento de la presión desde las partes interesadas, si se detectan malas prácticas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Para los proveedores, los costes de la alta rotación de empleados vinculados a las malas condiciones de trabajo </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Pérdida potencial de contratos con otros proveedores que pueden ofrecer condiciones de trabajo dignas al comprador</a:t>
            </a:r>
          </a:p>
          <a:p>
            <a:endParaRPr lang="es-ES" b="1" noProof="0" dirty="0"/>
          </a:p>
        </p:txBody>
      </p:sp>
      <p:sp>
        <p:nvSpPr>
          <p:cNvPr id="4" name="Slide Number Placeholder 3"/>
          <p:cNvSpPr>
            <a:spLocks noGrp="1"/>
          </p:cNvSpPr>
          <p:nvPr>
            <p:ph type="sldNum" sz="quarter" idx="5"/>
          </p:nvPr>
        </p:nvSpPr>
        <p:spPr/>
        <p:txBody>
          <a:bodyPr/>
          <a:lstStyle/>
          <a:p>
            <a:pPr algn="l" rtl="0"/>
            <a:fld id="{CB456D26-4784-43ED-A153-54D536AFD2AE}" type="slidenum">
              <a:rPr/>
              <a:t>10</a:t>
            </a:fld>
            <a:endParaRPr lang="es-ES" dirty="0"/>
          </a:p>
        </p:txBody>
      </p:sp>
    </p:spTree>
    <p:extLst>
      <p:ext uri="{BB962C8B-B14F-4D97-AF65-F5344CB8AC3E}">
        <p14:creationId xmlns:p14="http://schemas.microsoft.com/office/powerpoint/2010/main" val="2468183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 name="Rectangle 1">
            <a:extLst>
              <a:ext uri="{FF2B5EF4-FFF2-40B4-BE49-F238E27FC236}">
                <a16:creationId xmlns=""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Slide Number Placeholder 8">
            <a:extLst>
              <a:ext uri="{FF2B5EF4-FFF2-40B4-BE49-F238E27FC236}">
                <a16:creationId xmlns=""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Slide Number Placeholder 8">
            <a:extLst>
              <a:ext uri="{FF2B5EF4-FFF2-40B4-BE49-F238E27FC236}">
                <a16:creationId xmlns=""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4" name="Title 1">
            <a:extLst>
              <a:ext uri="{FF2B5EF4-FFF2-40B4-BE49-F238E27FC236}">
                <a16:creationId xmlns=""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dirty="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5" name="Rectangle 24">
            <a:extLst>
              <a:ext uri="{FF2B5EF4-FFF2-40B4-BE49-F238E27FC236}">
                <a16:creationId xmlns=""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Slide Number Placeholder 8">
            <a:extLst>
              <a:ext uri="{FF2B5EF4-FFF2-40B4-BE49-F238E27FC236}">
                <a16:creationId xmlns=""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5" name="Title 1">
            <a:extLst>
              <a:ext uri="{FF2B5EF4-FFF2-40B4-BE49-F238E27FC236}">
                <a16:creationId xmlns=""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8" name="Rectangle 27">
            <a:extLst>
              <a:ext uri="{FF2B5EF4-FFF2-40B4-BE49-F238E27FC236}">
                <a16:creationId xmlns=""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9" name="Rectangle 28">
            <a:extLst>
              <a:ext uri="{FF2B5EF4-FFF2-40B4-BE49-F238E27FC236}">
                <a16:creationId xmlns=""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0" name="Rectangle 29">
            <a:extLst>
              <a:ext uri="{FF2B5EF4-FFF2-40B4-BE49-F238E27FC236}">
                <a16:creationId xmlns=""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1" name="Rectangle 30">
            <a:extLst>
              <a:ext uri="{FF2B5EF4-FFF2-40B4-BE49-F238E27FC236}">
                <a16:creationId xmlns=""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6" name="Rectangle 15">
            <a:extLst>
              <a:ext uri="{FF2B5EF4-FFF2-40B4-BE49-F238E27FC236}">
                <a16:creationId xmlns=""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Slide Number Placeholder 8">
            <a:extLst>
              <a:ext uri="{FF2B5EF4-FFF2-40B4-BE49-F238E27FC236}">
                <a16:creationId xmlns=""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6" name="Picture 25">
            <a:extLst>
              <a:ext uri="{FF2B5EF4-FFF2-40B4-BE49-F238E27FC236}">
                <a16:creationId xmlns=""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dirty="0">
                <a:solidFill>
                  <a:schemeClr val="bg1"/>
                </a:solidFill>
              </a:rPr>
              <a:t>www.unglobalcompact.org</a:t>
            </a:r>
          </a:p>
          <a:p>
            <a:pPr algn="ctr"/>
            <a:r>
              <a:rPr lang="en-GB" sz="1600" dirty="0">
                <a:solidFill>
                  <a:schemeClr val="bg1"/>
                </a:solidFill>
              </a:rPr>
              <a:t>Find us on social media @globalcompact</a:t>
            </a:r>
          </a:p>
        </p:txBody>
      </p:sp>
      <p:pic>
        <p:nvPicPr>
          <p:cNvPr id="5" name="Picture 4" descr="Masterbrand Logotype_gradient_white_RGB[1][1] copy.png">
            <a:extLst>
              <a:ext uri="{FF2B5EF4-FFF2-40B4-BE49-F238E27FC236}">
                <a16:creationId xmlns=""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dirty="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Picture Placeholder 5">
            <a:extLst>
              <a:ext uri="{FF2B5EF4-FFF2-40B4-BE49-F238E27FC236}">
                <a16:creationId xmlns=""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dirty="0"/>
          </a:p>
        </p:txBody>
      </p:sp>
      <p:sp>
        <p:nvSpPr>
          <p:cNvPr id="10" name="Picture Placeholder 5">
            <a:extLst>
              <a:ext uri="{FF2B5EF4-FFF2-40B4-BE49-F238E27FC236}">
                <a16:creationId xmlns=""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dirty="0"/>
          </a:p>
        </p:txBody>
      </p:sp>
      <p:sp>
        <p:nvSpPr>
          <p:cNvPr id="11" name="Picture Placeholder 5">
            <a:extLst>
              <a:ext uri="{FF2B5EF4-FFF2-40B4-BE49-F238E27FC236}">
                <a16:creationId xmlns=""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dirty="0"/>
          </a:p>
        </p:txBody>
      </p:sp>
      <p:sp>
        <p:nvSpPr>
          <p:cNvPr id="12" name="Picture Placeholder 5">
            <a:extLst>
              <a:ext uri="{FF2B5EF4-FFF2-40B4-BE49-F238E27FC236}">
                <a16:creationId xmlns=""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dirty="0"/>
          </a:p>
        </p:txBody>
      </p:sp>
      <p:sp>
        <p:nvSpPr>
          <p:cNvPr id="13" name="Picture Placeholder 5">
            <a:extLst>
              <a:ext uri="{FF2B5EF4-FFF2-40B4-BE49-F238E27FC236}">
                <a16:creationId xmlns=""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dirty="0"/>
          </a:p>
        </p:txBody>
      </p:sp>
      <p:sp>
        <p:nvSpPr>
          <p:cNvPr id="17" name="Picture Placeholder 5">
            <a:extLst>
              <a:ext uri="{FF2B5EF4-FFF2-40B4-BE49-F238E27FC236}">
                <a16:creationId xmlns=""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dirty="0"/>
          </a:p>
        </p:txBody>
      </p:sp>
      <p:sp>
        <p:nvSpPr>
          <p:cNvPr id="21" name="Picture Placeholder 4">
            <a:extLst>
              <a:ext uri="{FF2B5EF4-FFF2-40B4-BE49-F238E27FC236}">
                <a16:creationId xmlns=""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dirty="0"/>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Slide Number Placeholder 8">
            <a:extLst>
              <a:ext uri="{FF2B5EF4-FFF2-40B4-BE49-F238E27FC236}">
                <a16:creationId xmlns=""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2" name="Rectangle 11">
            <a:extLst>
              <a:ext uri="{FF2B5EF4-FFF2-40B4-BE49-F238E27FC236}">
                <a16:creationId xmlns=""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4" name="Picture 23">
            <a:extLst>
              <a:ext uri="{FF2B5EF4-FFF2-40B4-BE49-F238E27FC236}">
                <a16:creationId xmlns=""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Slide Number Placeholder 8">
            <a:extLst>
              <a:ext uri="{FF2B5EF4-FFF2-40B4-BE49-F238E27FC236}">
                <a16:creationId xmlns=""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dirty="0"/>
          </a:p>
        </p:txBody>
      </p:sp>
      <p:sp>
        <p:nvSpPr>
          <p:cNvPr id="24" name="Picture Placeholder 7">
            <a:extLst>
              <a:ext uri="{FF2B5EF4-FFF2-40B4-BE49-F238E27FC236}">
                <a16:creationId xmlns=""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dirty="0"/>
          </a:p>
        </p:txBody>
      </p:sp>
      <p:sp>
        <p:nvSpPr>
          <p:cNvPr id="25" name="Picture Placeholder 9">
            <a:extLst>
              <a:ext uri="{FF2B5EF4-FFF2-40B4-BE49-F238E27FC236}">
                <a16:creationId xmlns=""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dirty="0"/>
          </a:p>
        </p:txBody>
      </p:sp>
      <p:pic>
        <p:nvPicPr>
          <p:cNvPr id="29" name="Picture 28">
            <a:extLst>
              <a:ext uri="{FF2B5EF4-FFF2-40B4-BE49-F238E27FC236}">
                <a16:creationId xmlns=""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6" name="Rectangle 25">
            <a:extLst>
              <a:ext uri="{FF2B5EF4-FFF2-40B4-BE49-F238E27FC236}">
                <a16:creationId xmlns=""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Slide Number Placeholder 8">
            <a:extLst>
              <a:ext uri="{FF2B5EF4-FFF2-40B4-BE49-F238E27FC236}">
                <a16:creationId xmlns=""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9" name="Picture 28">
            <a:extLst>
              <a:ext uri="{FF2B5EF4-FFF2-40B4-BE49-F238E27FC236}">
                <a16:creationId xmlns=""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ext Placeholder 5">
            <a:extLst>
              <a:ext uri="{FF2B5EF4-FFF2-40B4-BE49-F238E27FC236}">
                <a16:creationId xmlns=""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dirty="0"/>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pPr algn="l" rtl="0"/>
            <a: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t>TOOLKIT DE TRABAJO DECENTE </a:t>
            </a:r>
            <a:b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s-ES" sz="2800" b="1" dirty="0">
                <a:solidFill>
                  <a:srgbClr val="FF0000"/>
                </a:solidFill>
                <a:latin typeface="Verdana" panose="020B0604030504040204" pitchFamily="34" charset="0"/>
                <a:ea typeface="Verdana" panose="020B0604030504040204" pitchFamily="34" charset="0"/>
              </a:rPr>
              <a:t>EJERCICIOS DE FORMACIÓN</a:t>
            </a:r>
          </a:p>
        </p:txBody>
      </p:sp>
      <p:sp>
        <p:nvSpPr>
          <p:cNvPr id="3" name="TextBox 2">
            <a:extLst>
              <a:ext uri="{FF2B5EF4-FFF2-40B4-BE49-F238E27FC236}">
                <a16:creationId xmlns="" xmlns:a16="http://schemas.microsoft.com/office/drawing/2014/main" id="{4C02F93C-5865-4D49-8AF3-45CBDB9D3708}"/>
              </a:ext>
            </a:extLst>
          </p:cNvPr>
          <p:cNvSpPr txBox="1"/>
          <p:nvPr/>
        </p:nvSpPr>
        <p:spPr>
          <a:xfrm>
            <a:off x="596348" y="6296107"/>
            <a:ext cx="5303520" cy="369332"/>
          </a:xfrm>
          <a:prstGeom prst="rect">
            <a:avLst/>
          </a:prstGeom>
          <a:noFill/>
        </p:spPr>
        <p:txBody>
          <a:bodyPr wrap="square" rtlCol="0">
            <a:spAutoFit/>
          </a:bodyPr>
          <a:lstStyle/>
          <a:p>
            <a:r>
              <a:rPr lang="es-ES" dirty="0">
                <a:solidFill>
                  <a:srgbClr val="FF0000"/>
                </a:solidFill>
                <a:latin typeface="Verdana" panose="020B0604030504040204" pitchFamily="34" charset="0"/>
                <a:ea typeface="Verdana" panose="020B0604030504040204" pitchFamily="34" charset="0"/>
              </a:rPr>
              <a:t>Opcional</a:t>
            </a:r>
            <a:r>
              <a:rPr lang="en-CA" dirty="0">
                <a:solidFill>
                  <a:srgbClr val="FF0000"/>
                </a:solidFill>
                <a:latin typeface="Verdana" panose="020B0604030504040204" pitchFamily="34" charset="0"/>
                <a:ea typeface="Verdana" panose="020B0604030504040204" pitchFamily="34" charset="0"/>
              </a:rPr>
              <a:t>: logo</a:t>
            </a: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10</a:t>
            </a:fld>
            <a:endParaRPr lang="es-ES" dirty="0"/>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08564"/>
            <a:ext cx="5398312" cy="5849411"/>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581650" y="653103"/>
            <a:ext cx="6610350" cy="5504872"/>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Por qué la opción más barata puede no tener el mínimo coste</a:t>
            </a:r>
          </a:p>
          <a:p>
            <a:pPr marL="28575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Los riesgos para su empresa podrían ser:</a:t>
            </a:r>
          </a:p>
          <a:p>
            <a:pPr marL="285750"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Mala calidad</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fallos en los productos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Inconsistencias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en el suministro de productos o servicios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a:t>
            </a:r>
            <a:r>
              <a:rPr lang="es-ES" sz="1400" b="1" i="0" u="none" baseline="0" dirty="0">
                <a:latin typeface="Verdana" panose="020B0604030504040204" pitchFamily="34" charset="0"/>
                <a:ea typeface="Verdana" panose="020B0604030504040204" pitchFamily="34" charset="0"/>
                <a:cs typeface="Verdana" panose="020B0604030504040204" pitchFamily="34" charset="0"/>
              </a:rPr>
              <a:t> malas condiciones de trabajo</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que podrían conducir a:</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Paradas de producción debido a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disturbios de los trabajadores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huelgas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Aumento de los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costes de gestión</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para hacer frente a cualquier problema que surja</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Alto coste de la rotación de empleados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para proveedores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Aumento de los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costos de cumplimiento</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de las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responsabilidades legales</a:t>
            </a: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Impactos en la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reputación</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y aumento de la presión desde las partes interesadas, si se detectan malas prácticas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Pérdida potencial de los contratos gubernamentales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Posible pérdida de contratos ante otros proveedores que pueden ofrecer condiciones de trabajo dignas a compradores</a:t>
            </a:r>
          </a:p>
          <a:p>
            <a:pPr marL="511175" indent="-285750" algn="l" rtl="0">
              <a:lnSpc>
                <a:spcPct val="100000"/>
              </a:lnSpc>
              <a:buFont typeface="Wingdings" panose="05000000000000000000" pitchFamily="2" charset="2"/>
              <a:buChar char="§"/>
            </a:pP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Retirada de financiación</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proyectos por prestamistas</a:t>
            </a:r>
          </a:p>
          <a:p>
            <a:pPr marL="511175" indent="-285750" algn="l" rtl="0">
              <a:lnSpc>
                <a:spcPct val="100000"/>
              </a:lnSpc>
              <a:buFont typeface="Wingdings" panose="05000000000000000000" pitchFamily="2" charset="2"/>
              <a:buChar char="§"/>
            </a:pP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Auditorías</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más frecuentes y monitoreo de proveedores para verificar las condiciones, que podrían aumentar los costos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079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11</a:t>
            </a:fld>
            <a:endParaRPr lang="es-ES" dirty="0"/>
          </a:p>
        </p:txBody>
      </p:sp>
      <p:pic>
        <p:nvPicPr>
          <p:cNvPr id="7" name="Picture 6">
            <a:extLst>
              <a:ext uri="{FF2B5EF4-FFF2-40B4-BE49-F238E27FC236}">
                <a16:creationId xmlns=""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790716" y="1292773"/>
            <a:ext cx="6401284" cy="4582550"/>
          </a:xfrm>
        </p:spPr>
        <p:txBody>
          <a:bodyPr vert="horz" lIns="91440" tIns="45720" rIns="91440" bIns="45720" numCol="1" rtlCol="0" anchor="t">
            <a:noAutofit/>
          </a:bodyPr>
          <a:lstStyle/>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Comprar responsablemente puede ahorrarle dinero a largo plazo.</a:t>
            </a: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Aft>
                <a:spcPts val="600"/>
              </a:spcAft>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Considerar el trabajo decente en sus decisiones de compra puede beneficiar a su empresa al:</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Asegurar proveedores</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consistentes y fiables</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Haciéndose un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cliente de elección</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 brindando acceso a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nuevos mercados</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Construyendo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resiliencia </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 largo plazo en sus cadenas de suministro</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Atracción</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financiamiento adicional </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mediante la reducción del riesgo de los proyectos</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Proteger la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imagen de marca</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 la reputación de la empresa</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«Hacer el bien», en línea con los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valores</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su empresa </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Ayudar a construir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sociedades saludables</a:t>
            </a:r>
            <a:endParaRPr lang="es-E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Atraer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mejores solicitantes de empleo </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Cumplir con los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requisitos legales</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 las normas</a:t>
            </a:r>
          </a:p>
          <a:p>
            <a:pPr marL="285750" lvl="0" indent="-28575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Cumplir con las </a:t>
            </a: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expectativas de las partes interesadas</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internas y externas</a:t>
            </a:r>
            <a:endParaRPr lang="es-E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93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12</a:t>
            </a:fld>
            <a:endParaRPr lang="es-ES" dirty="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6103854" cy="844945"/>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¿CUÁL ES LA RESPONSABILIDAD DE SU EMPRESA?</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69" y="2396358"/>
            <a:ext cx="5946199" cy="3740221"/>
          </a:xfrm>
        </p:spPr>
        <p:txBody>
          <a:bodyPr/>
          <a:lstStyle/>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Las empresas tienen la responsabilidad de considerar las condiciones de trabajo en su cadena de suministro más allá del nivel 1 al comprar bienes y servicios. </a:t>
            </a:r>
          </a:p>
          <a:p>
            <a:endParaRPr lang="es-E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Esto se exige por los Principios Rectores de las Naciones Unidas sobre las Empresas y los Derechos Humanos </a:t>
            </a:r>
          </a:p>
          <a:p>
            <a:pPr marL="342900" indent="-34290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Se refleja en la Agenda 2030 y en los ODS</a:t>
            </a:r>
          </a:p>
          <a:p>
            <a:pPr marL="342900" indent="-342900" algn="l" rtl="0">
              <a:buFont typeface="Wingdings" panose="05000000000000000000" pitchFamily="2" charset="2"/>
              <a:buChar char="§"/>
            </a:pP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Las leyes, por ejemplo, las de Reino Unido y Australia sobre la esclavitud moderna, la ley francesa de deber de vigilancia, incorporan cada vez más este requisito</a:t>
            </a:r>
          </a:p>
          <a:p>
            <a:pPr algn="l" rtl="0">
              <a:spcBef>
                <a:spcPts val="1200"/>
              </a:spcBef>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 empresas pueden influir significativamente en el trabajo decente para los trabajadores de los proveedores, mediante la adaptación de sus propias prácticas de compra.</a:t>
            </a:r>
          </a:p>
          <a:p>
            <a:pPr algn="l" rtl="0">
              <a:spcBef>
                <a:spcPts val="1200"/>
              </a:spcBef>
            </a:pPr>
            <a:r>
              <a:rPr lang="es-ES" sz="1400" b="0" i="0" u="none" baseline="0" dirty="0">
                <a:latin typeface="Verdana" panose="020B0604030504040204" pitchFamily="34" charset="0"/>
                <a:ea typeface="Verdana" panose="020B0604030504040204" pitchFamily="34" charset="0"/>
                <a:cs typeface="Verdana" panose="020B0604030504040204" pitchFamily="34" charset="0"/>
              </a:rPr>
              <a:t>En nuestro mundo globalizado e interconectado, la empresa debe asumir la responsabilidad de cualquier impacto que sus prácticas de compra tengan a lo largo de su cadena de suministro. </a:t>
            </a:r>
          </a:p>
          <a:p>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sz="1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Tree>
    <p:extLst>
      <p:ext uri="{BB962C8B-B14F-4D97-AF65-F5344CB8AC3E}">
        <p14:creationId xmlns:p14="http://schemas.microsoft.com/office/powerpoint/2010/main" val="228622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13</a:t>
            </a:fld>
            <a:endParaRPr lang="es-ES" dirty="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69" y="691754"/>
            <a:ext cx="6072733" cy="844945"/>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¿CÓMO PODEMOS IDENTIFICAR LOS RIESGOS?</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68" y="2175641"/>
            <a:ext cx="5961965" cy="4216968"/>
          </a:xfrm>
        </p:spPr>
        <p:txBody>
          <a:bodyPr vert="horz" lIns="91440" tIns="45720" rIns="91440" bIns="45720" numCol="1" rtlCol="0" anchor="t">
            <a:noAutofit/>
          </a:bodyPr>
          <a:lstStyle/>
          <a:p>
            <a:pPr algn="l" rtl="0"/>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Numerosos impactos en los trabajadores, y en los riesgos para su empresa, ocurren en partes más distantes de la cadena de suministro.</a:t>
            </a:r>
          </a:p>
          <a:p>
            <a:endParaRPr lang="es-E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Los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enfoques basados en el cumplimiento</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están ahí para garantizar que su empresa cumpla con las normas y estándares. Pero: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el cumplimiento puede no ser suficiente para comprender y gestionar los riesgos más allá de sus proveedores de nivel 1.</a:t>
            </a: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El uso de herramientas de compromiso y diálogo lo ayudará a construir una mejor comprensión y lograr cambios.</a:t>
            </a:r>
            <a:endParaRPr lang="es-E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643449"/>
            <a:ext cx="11299406" cy="4602898"/>
          </a:xfrm>
        </p:spPr>
        <p:txBody>
          <a:bodyPr vert="horz" lIns="91440" tIns="45720" rIns="91440" bIns="45720" numCol="1" rtlCol="0" anchor="t">
            <a:noAutofit/>
          </a:bodyPr>
          <a:lstStyle/>
          <a:p>
            <a:pPr algn="l" rtl="0">
              <a:spcAft>
                <a:spcPts val="1200"/>
              </a:spcAft>
            </a:pP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Aft>
                <a:spcPts val="1200"/>
              </a:spcAft>
            </a:pPr>
            <a:r>
              <a:rPr lang="es-ES" sz="1800" b="0" i="0" u="none" baseline="0" dirty="0">
                <a:latin typeface="Verdana" panose="020B0604030504040204" pitchFamily="34" charset="0"/>
                <a:ea typeface="Verdana" panose="020B0604030504040204" pitchFamily="34" charset="0"/>
                <a:cs typeface="Verdana" panose="020B0604030504040204" pitchFamily="34" charset="0"/>
              </a:rPr>
              <a:t>Muchas empresas abordan el trabajo decente como una tarea de cumplimiento, donde los riesgos se minimizan alineándose con los estándares legales, de socios comerciales, industriales o normas de expertos, o imponiendo requisitos relevantes a sus proveedores directos.</a:t>
            </a:r>
          </a:p>
          <a:p>
            <a:pPr algn="l" rtl="0">
              <a:spcAft>
                <a:spcPts val="1200"/>
              </a:spcAft>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herramientas de uso común incluyen códigos de conducta, auditorías y planes de acción correctivos, compromisos políticos, y </a:t>
            </a:r>
            <a:r>
              <a:rPr lang="es-ES" sz="1800" dirty="0">
                <a:latin typeface="Verdana" panose="020B0604030504040204" pitchFamily="34" charset="0"/>
                <a:ea typeface="Verdana" panose="020B0604030504040204" pitchFamily="34" charset="0"/>
                <a:cs typeface="Verdana" panose="020B0604030504040204" pitchFamily="34" charset="0"/>
              </a:rPr>
              <a:t/>
            </a:r>
            <a:br>
              <a:rPr lang="es-ES" sz="1800" dirty="0">
                <a:latin typeface="Verdana" panose="020B0604030504040204" pitchFamily="34" charset="0"/>
                <a:ea typeface="Verdana" panose="020B0604030504040204" pitchFamily="34" charset="0"/>
                <a:cs typeface="Verdana" panose="020B0604030504040204" pitchFamily="34" charset="0"/>
              </a:rPr>
            </a:br>
            <a:r>
              <a:rPr lang="es-ES" sz="1800" b="0" i="0" u="none" baseline="0" dirty="0">
                <a:latin typeface="Verdana" panose="020B0604030504040204" pitchFamily="34" charset="0"/>
                <a:ea typeface="Verdana" panose="020B0604030504040204" pitchFamily="34" charset="0"/>
                <a:cs typeface="Verdana" panose="020B0604030504040204" pitchFamily="34" charset="0"/>
              </a:rPr>
              <a:t>otras herramientas y regulaciones.</a:t>
            </a:r>
          </a:p>
          <a:p>
            <a:pPr algn="l" rtl="0">
              <a:spcAft>
                <a:spcPts val="1200"/>
              </a:spcAft>
            </a:pPr>
            <a:r>
              <a:rPr lang="es-ES" sz="2400" b="1" i="0" u="none" baseline="0" dirty="0">
                <a:latin typeface="Verdana" panose="020B0604030504040204" pitchFamily="34" charset="0"/>
                <a:ea typeface="Verdana" panose="020B0604030504040204" pitchFamily="34" charset="0"/>
                <a:cs typeface="Verdana" panose="020B0604030504040204" pitchFamily="34" charset="0"/>
              </a:rPr>
              <a:t>Reflexión grupal</a:t>
            </a:r>
          </a:p>
          <a:p>
            <a:pPr marL="457200" indent="-457200" algn="l" rtl="0">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¿Cuáles podrían ser las deficiencias de un enfoque basado en el cumplimiento?</a:t>
            </a:r>
          </a:p>
          <a:p>
            <a:pPr marL="457200" indent="-457200" algn="l" rtl="0">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¿Por qué podría ser bueno complementar este enfoque con otros tipos de compromiso con los proveedores?</a:t>
            </a:r>
          </a:p>
          <a:p>
            <a:pPr marL="285750" indent="-285750" algn="l" rtl="0">
              <a:buFont typeface="Arial" panose="020B0604020202020204" pitchFamily="34" charset="0"/>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14</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3" y="691755"/>
            <a:ext cx="10981031" cy="951694"/>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¿CUÁLES SON LAS LIMITACIONES DE LOS ENFOQUES BASADOS EN EL CUMPLIMIENTO PARA AYUDARLE A COMPRENDER LOS RIESGOS?</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613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745673"/>
            <a:ext cx="11172406" cy="4426532"/>
          </a:xfrm>
        </p:spPr>
        <p:txBody>
          <a:bodyPr vert="horz" lIns="91440" tIns="45720" rIns="91440" bIns="45720" numCol="1" rtlCol="0" anchor="t">
            <a:noAutofit/>
          </a:bodyPr>
          <a:lstStyle/>
          <a:p>
            <a:pPr algn="l" rtl="0">
              <a:spcAft>
                <a:spcPts val="1200"/>
              </a:spcAft>
            </a:pPr>
            <a:r>
              <a:rPr lang="es-ES" sz="2400" b="1" i="0" u="none" baseline="0" dirty="0">
                <a:latin typeface="Verdana" panose="020B0604030504040204" pitchFamily="34" charset="0"/>
                <a:ea typeface="Verdana" panose="020B0604030504040204" pitchFamily="34" charset="0"/>
                <a:cs typeface="Verdana" panose="020B0604030504040204" pitchFamily="34" charset="0"/>
              </a:rPr>
              <a:t>Reflexión grupal</a:t>
            </a:r>
            <a:endParaRPr lang="es-ES" sz="2400" dirty="0">
              <a:latin typeface="Verdana" panose="020B0604030504040204" pitchFamily="34" charset="0"/>
              <a:ea typeface="Verdana" panose="020B0604030504040204" pitchFamily="34" charset="0"/>
              <a:cs typeface="Verdana" panose="020B0604030504040204" pitchFamily="34" charset="0"/>
            </a:endParaRPr>
          </a:p>
          <a:p>
            <a:pPr marL="571500" indent="-571500" algn="l" rtl="0">
              <a:spcAft>
                <a:spcPts val="600"/>
              </a:spcAft>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¿Qué piensa sobre los beneficios de apoyar el trabajo decente en sus cadenas de suministro? </a:t>
            </a:r>
          </a:p>
          <a:p>
            <a:pPr marL="571500" indent="-571500" algn="l" rtl="0">
              <a:spcAft>
                <a:spcPts val="600"/>
              </a:spcAft>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Si esto no ha jugado un papel en su trabajo hasta ahora, ¿por qué cree que es así? </a:t>
            </a:r>
          </a:p>
          <a:p>
            <a:pPr marL="571500" indent="-571500" algn="l" rtl="0">
              <a:spcAft>
                <a:spcPts val="600"/>
              </a:spcAft>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¿Cree que lograr estos beneficios es importante para su empresa? ¿Por qué/por qué no</a:t>
            </a:r>
            <a:r>
              <a:rPr lang="es-ES" sz="32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es-ES" sz="1200" dirty="0">
              <a:latin typeface="Verdana" panose="020B0604030504040204" pitchFamily="34" charset="0"/>
              <a:ea typeface="Verdana" panose="020B0604030504040204" pitchFamily="34" charset="0"/>
              <a:cs typeface="Verdana" panose="020B0604030504040204" pitchFamily="34" charset="0"/>
            </a:endParaRPr>
          </a:p>
          <a:p>
            <a:endParaRPr lang="es-ES" sz="1200" dirty="0">
              <a:latin typeface="Verdana" panose="020B0604030504040204" pitchFamily="34" charset="0"/>
              <a:ea typeface="Verdana" panose="020B0604030504040204" pitchFamily="34" charset="0"/>
              <a:cs typeface="Verdana" panose="020B0604030504040204" pitchFamily="34" charset="0"/>
            </a:endParaRPr>
          </a:p>
          <a:p>
            <a:pPr lvl="1" rtl="0"/>
            <a:endParaRPr lang="es-ES" sz="12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15</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124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324995" y="1100958"/>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3</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PONER EN PRÁCTICA LOS PRINCIPIOS DE COMPROMISO Y DIÁLOGO</a:t>
            </a:r>
          </a:p>
        </p:txBody>
      </p:sp>
    </p:spTree>
    <p:extLst>
      <p:ext uri="{BB962C8B-B14F-4D97-AF65-F5344CB8AC3E}">
        <p14:creationId xmlns:p14="http://schemas.microsoft.com/office/powerpoint/2010/main" val="77396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vert="horz" lIns="91440" tIns="45720" rIns="91440" bIns="45720" numCol="1" rtlCol="0" anchor="t">
            <a:noAutofit/>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Resultado del aprendizaje: </a:t>
            </a: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Este juego resaltará la importancia de «cómo» se comporta en las conversaciones, en lugar de «qué» dice. La experiencia le ayudará a tener esto en cuenta cuando esté llevando a cabo talleres de intercambio de buenas prácticas con los proveedores.</a:t>
            </a:r>
          </a:p>
          <a:p>
            <a:pPr marL="285750" indent="-285750" algn="l" rtl="0">
              <a:buFont typeface="Arial" panose="020B0604020202020204" pitchFamily="34" charset="0"/>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Ejercicio:</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El juego de «escuchar» resalta el impacto de equilibrar la «defensa» (o expresar las opiniones de uno) y </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la «escucha en profundidad» (mostrando interés y curiosidad por lo que la otra persona está diciendo)</a:t>
            </a:r>
          </a:p>
          <a:p>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Debate:</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Reflexión de todo el grupo</a:t>
            </a:r>
          </a:p>
          <a:p>
            <a:endParaRPr lang="es-ES"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¿Cómo se siente cada experiencia?</a:t>
            </a:r>
          </a:p>
          <a:p>
            <a:pPr marL="742950" lvl="1"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Considerando lo que sabe ahora, ¿qué haría diferente?</a:t>
            </a:r>
          </a:p>
          <a:p>
            <a:pPr marL="628650" lvl="1" indent="-171450" algn="l" rtl="0">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17</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pPr algn="l" rtl="0"/>
            <a:r>
              <a:rPr lang="es-ES" sz="2900" b="0" i="0" u="none" baseline="0" dirty="0">
                <a:latin typeface="Verdana" panose="020B0604030504040204" pitchFamily="34" charset="0"/>
                <a:ea typeface="Verdana" panose="020B0604030504040204" pitchFamily="34" charset="0"/>
                <a:cs typeface="Verdana" panose="020B0604030504040204" pitchFamily="34" charset="0"/>
              </a:rPr>
              <a:t>PONER EN PRÁCTICA LOS PRINCIPIOS DE COMPROMISO Y DIÁLOGO</a:t>
            </a:r>
            <a:r>
              <a:rPr lang="es-ES" sz="2900" dirty="0">
                <a:latin typeface="Verdana" panose="020B0604030504040204" pitchFamily="34" charset="0"/>
                <a:ea typeface="Verdana" panose="020B0604030504040204" pitchFamily="34" charset="0"/>
                <a:cs typeface="Verdana" panose="020B0604030504040204" pitchFamily="34" charset="0"/>
              </a:rPr>
              <a:t/>
            </a:r>
            <a:br>
              <a:rPr lang="es-ES" sz="2900" dirty="0">
                <a:latin typeface="Verdana" panose="020B0604030504040204" pitchFamily="34" charset="0"/>
                <a:ea typeface="Verdana" panose="020B0604030504040204" pitchFamily="34" charset="0"/>
                <a:cs typeface="Verdana" panose="020B0604030504040204" pitchFamily="34" charset="0"/>
              </a:rPr>
            </a:br>
            <a:endParaRPr lang="es-ES" sz="29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050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Verdana" panose="020B0604030504040204" pitchFamily="34" charset="0"/>
                <a:ea typeface="Verdana" panose="020B0604030504040204" pitchFamily="34" charset="0"/>
                <a:cs typeface="Verdana" panose="020B0604030504040204" pitchFamily="34" charset="0"/>
              </a:rPr>
              <a:t>RESUMEN: ¿POR QUÉ COMPROMISO Y DIÁLOGO?</a:t>
            </a:r>
            <a:endParaRPr lang="en-US" dirty="0"/>
          </a:p>
        </p:txBody>
      </p:sp>
    </p:spTree>
    <p:extLst>
      <p:ext uri="{BB962C8B-B14F-4D97-AF65-F5344CB8AC3E}">
        <p14:creationId xmlns:p14="http://schemas.microsoft.com/office/powerpoint/2010/main" val="355140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366392" y="597917"/>
            <a:ext cx="10756935" cy="4792409"/>
          </a:xfrm>
        </p:spPr>
        <p:txBody>
          <a:bodyPr/>
          <a:lstStyle/>
          <a:p>
            <a:endParaRPr lang="es-ES" sz="1800" b="1" dirty="0">
              <a:solidFill>
                <a:schemeClr val="tx1"/>
              </a:solidFill>
            </a:endParaRPr>
          </a:p>
          <a:p>
            <a:pPr algn="l" rtl="0"/>
            <a:r>
              <a:rPr lang="es-ES" sz="18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Será mucho más fácil y efectivo identificar y abordar los riesgos en su cadena de suministro más profunda si tiene buenas relaciones con sus proveedores directos. </a:t>
            </a:r>
          </a:p>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Crear condiciones para la confianza, apertura y transparencia con sus proveedores lo ayudará a:</a:t>
            </a: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lvl="0"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Reconocer las cadenas de suministro de mayor riesgo</a:t>
            </a:r>
          </a:p>
          <a:p>
            <a:pPr marL="285750" lvl="0"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Construir una imagen de las condiciones de trabajo </a:t>
            </a:r>
          </a:p>
          <a:p>
            <a:pPr marL="285750" lvl="0"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Identificar en qué lugar de sus cadenas de suministro están presentes las violaciones del trabajo decente.</a:t>
            </a:r>
          </a:p>
          <a:p>
            <a:pPr marL="285750" lvl="0"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Obtener comentarios sobre sus prácticas de compra y si tienen un impacto negativo en el trabajo decente</a:t>
            </a:r>
          </a:p>
          <a:p>
            <a:pPr marL="285750" lvl="0" indent="-285750" algn="l" rtl="0">
              <a:buFont typeface="Wingdings" panose="05000000000000000000" pitchFamily="2" charset="2"/>
              <a:buChar char="§"/>
            </a:pP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Supervisar los problemas y las percepciones observadas y colaborar identificándolas: causas fundamentales, si los proveedores los están abordando y cómo lo están haciendo, y si no lo están, por qué podría ser esto y cómo se puede remediar</a:t>
            </a: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rtl="0">
              <a:spcBef>
                <a:spcPts val="0"/>
              </a:spcBef>
              <a:buFont typeface="Wingdings" panose="05000000000000000000" pitchFamily="2" charset="2"/>
              <a:buChar char="§"/>
              <a:defRPr/>
            </a:pPr>
            <a:endParaRPr lang="es-ES" sz="1800" dirty="0">
              <a:solidFill>
                <a:schemeClr val="accent6">
                  <a:lumMod val="75000"/>
                </a:schemeClr>
              </a:solidFill>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19</a:t>
            </a:fld>
            <a:endParaRPr lang="es-ES" dirty="0"/>
          </a:p>
        </p:txBody>
      </p:sp>
    </p:spTree>
    <p:extLst>
      <p:ext uri="{BB962C8B-B14F-4D97-AF65-F5344CB8AC3E}">
        <p14:creationId xmlns:p14="http://schemas.microsoft.com/office/powerpoint/2010/main" val="97553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ÍNDICE</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4"/>
          </p:nvPr>
        </p:nvSpPr>
        <p:spPr/>
        <p:txBody>
          <a:bodyPr/>
          <a:lstStyle/>
          <a:p>
            <a:fld id="{E1C3621B-6C8A-6941-9CAD-B981455913CB}" type="slidenum">
              <a:rPr lang="en-US" smtClean="0"/>
              <a:pPr/>
              <a:t>2</a:t>
            </a:fld>
            <a:endParaRPr lang="en-US"/>
          </a:p>
        </p:txBody>
      </p:sp>
      <p:sp>
        <p:nvSpPr>
          <p:cNvPr id="7" name="Content Placeholder 2">
            <a:extLst>
              <a:ext uri="{FF2B5EF4-FFF2-40B4-BE49-F238E27FC236}">
                <a16:creationId xmlns="" xmlns:a16="http://schemas.microsoft.com/office/drawing/2014/main" id="{CCAFC360-ECE5-4524-B0A7-80A3B3355DF5}"/>
              </a:ext>
            </a:extLst>
          </p:cNvPr>
          <p:cNvSpPr txBox="1">
            <a:spLocks/>
          </p:cNvSpPr>
          <p:nvPr/>
        </p:nvSpPr>
        <p:spPr>
          <a:xfrm>
            <a:off x="672589" y="1633132"/>
            <a:ext cx="9338309" cy="4408871"/>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00000"/>
              </a:lnSpc>
              <a:buFont typeface="Wingdings" panose="05000000000000000000" pitchFamily="2" charset="2"/>
              <a:buChar char="§"/>
            </a:pPr>
            <a:r>
              <a:rPr lang="es-ES" sz="1800" b="1" dirty="0">
                <a:solidFill>
                  <a:schemeClr val="bg2"/>
                </a:solidFill>
                <a:latin typeface="Verdana" panose="020B0604030504040204" pitchFamily="34" charset="0"/>
                <a:ea typeface="Verdana" panose="020B0604030504040204" pitchFamily="34" charset="0"/>
                <a:cs typeface="Verdana" panose="020B0604030504040204" pitchFamily="34" charset="0"/>
              </a:rPr>
              <a:t>Ejercicio 1: </a:t>
            </a:r>
            <a:r>
              <a:rPr lang="es-ES" sz="1800" dirty="0">
                <a:latin typeface="Verdana" panose="020B0604030504040204" pitchFamily="34" charset="0"/>
                <a:ea typeface="Verdana" panose="020B0604030504040204" pitchFamily="34" charset="0"/>
                <a:cs typeface="Verdana" panose="020B0604030504040204" pitchFamily="34" charset="0"/>
              </a:rPr>
              <a:t>Ejercicios de preparación</a:t>
            </a:r>
            <a:br>
              <a:rPr lang="es-ES" sz="1800" dirty="0">
                <a:latin typeface="Verdana" panose="020B0604030504040204" pitchFamily="34" charset="0"/>
                <a:ea typeface="Verdana" panose="020B0604030504040204" pitchFamily="34" charset="0"/>
                <a:cs typeface="Verdana" panose="020B0604030504040204" pitchFamily="34" charset="0"/>
              </a:rPr>
            </a:br>
            <a:endPar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s-ES" sz="1800" b="1" dirty="0">
                <a:solidFill>
                  <a:schemeClr val="bg2"/>
                </a:solidFill>
                <a:latin typeface="Verdana" panose="020B0604030504040204" pitchFamily="34" charset="0"/>
                <a:ea typeface="Verdana" panose="020B0604030504040204" pitchFamily="34" charset="0"/>
              </a:rPr>
              <a:t>Ejercicio 2:</a:t>
            </a:r>
            <a:r>
              <a:rPr lang="es-ES" sz="1800" b="1" dirty="0">
                <a:latin typeface="Verdana" panose="020B0604030504040204" pitchFamily="34" charset="0"/>
                <a:ea typeface="Verdana" panose="020B0604030504040204" pitchFamily="34" charset="0"/>
                <a:cs typeface="Verdana" panose="020B0604030504040204" pitchFamily="34" charset="0"/>
              </a:rPr>
              <a:t> </a:t>
            </a:r>
            <a:r>
              <a:rPr lang="es-ES" sz="1800" dirty="0">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br>
              <a:rPr lang="es-ES" sz="1800" dirty="0">
                <a:latin typeface="Verdana" panose="020B0604030504040204" pitchFamily="34" charset="0"/>
                <a:ea typeface="Verdana" panose="020B0604030504040204" pitchFamily="34" charset="0"/>
                <a:cs typeface="Verdana" panose="020B0604030504040204" pitchFamily="34" charset="0"/>
              </a:rPr>
            </a:b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s-ES" sz="1800" b="1" dirty="0">
                <a:solidFill>
                  <a:schemeClr val="bg2"/>
                </a:solidFill>
                <a:latin typeface="Verdana" panose="020B0604030504040204" pitchFamily="34" charset="0"/>
                <a:ea typeface="Verdana" panose="020B0604030504040204" pitchFamily="34" charset="0"/>
              </a:rPr>
              <a:t>Ejercicio 3: </a:t>
            </a:r>
            <a:r>
              <a:rPr lang="es-ES" sz="1800" dirty="0">
                <a:latin typeface="Verdana" panose="020B0604030504040204" pitchFamily="34" charset="0"/>
                <a:ea typeface="Verdana" panose="020B0604030504040204" pitchFamily="34" charset="0"/>
                <a:cs typeface="Verdana" panose="020B0604030504040204" pitchFamily="34" charset="0"/>
              </a:rPr>
              <a:t>Poner en práctica los principios de compromiso y diálogo</a:t>
            </a:r>
            <a:br>
              <a:rPr lang="es-ES" sz="1800" dirty="0">
                <a:latin typeface="Verdana" panose="020B0604030504040204" pitchFamily="34" charset="0"/>
                <a:ea typeface="Verdana" panose="020B0604030504040204" pitchFamily="34" charset="0"/>
                <a:cs typeface="Verdana" panose="020B0604030504040204" pitchFamily="34" charset="0"/>
              </a:rPr>
            </a:b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s-ES" sz="1800" b="1" dirty="0">
                <a:solidFill>
                  <a:schemeClr val="bg2"/>
                </a:solidFill>
                <a:latin typeface="Verdana" panose="020B0604030504040204" pitchFamily="34" charset="0"/>
                <a:ea typeface="Verdana" panose="020B0604030504040204" pitchFamily="34" charset="0"/>
              </a:rPr>
              <a:t>Ejercicio 4: </a:t>
            </a:r>
            <a:r>
              <a:rPr lang="es-ES" sz="1800" dirty="0">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br>
              <a:rPr lang="es-ES" sz="1800" dirty="0">
                <a:latin typeface="Verdana" panose="020B0604030504040204" pitchFamily="34" charset="0"/>
                <a:ea typeface="Verdana" panose="020B0604030504040204" pitchFamily="34" charset="0"/>
                <a:cs typeface="Verdana" panose="020B0604030504040204" pitchFamily="34" charset="0"/>
              </a:rPr>
            </a:b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s-ES" sz="1800" b="1" dirty="0">
                <a:solidFill>
                  <a:schemeClr val="bg2"/>
                </a:solidFill>
                <a:latin typeface="Verdana" panose="020B0604030504040204" pitchFamily="34" charset="0"/>
                <a:ea typeface="Verdana" panose="020B0604030504040204" pitchFamily="34" charset="0"/>
              </a:rPr>
              <a:t>Ejercicio 5: </a:t>
            </a:r>
            <a:r>
              <a:rPr lang="es-ES" sz="180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a:t>
            </a:r>
            <a:br>
              <a:rPr lang="es-ES" sz="1800" dirty="0">
                <a:latin typeface="Verdana" panose="020B0604030504040204" pitchFamily="34" charset="0"/>
                <a:ea typeface="Verdana" panose="020B0604030504040204" pitchFamily="34" charset="0"/>
                <a:cs typeface="Verdana" panose="020B0604030504040204" pitchFamily="34" charset="0"/>
              </a:rPr>
            </a:br>
            <a:endPar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dirty="0">
                <a:latin typeface="Verdana" panose="020B0604030504040204" pitchFamily="34" charset="0"/>
                <a:ea typeface="Verdana" panose="020B0604030504040204" pitchFamily="34" charset="0"/>
                <a:cs typeface="Verdana" panose="020B0604030504040204" pitchFamily="34" charset="0"/>
              </a:rPr>
              <a:t/>
            </a:r>
            <a:br>
              <a:rPr lang="en-GB" dirty="0">
                <a:latin typeface="Verdana" panose="020B0604030504040204" pitchFamily="34" charset="0"/>
                <a:ea typeface="Verdana" panose="020B0604030504040204" pitchFamily="34" charset="0"/>
                <a:cs typeface="Verdana" panose="020B0604030504040204" pitchFamily="34" charset="0"/>
              </a:rPr>
            </a:br>
            <a:endParaRPr lang="en-GB"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703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lgn="l" rtl="0">
              <a:spcAft>
                <a:spcPts val="1200"/>
              </a:spcAft>
              <a:buFont typeface="Wingdings" panose="05000000000000000000" pitchFamily="2" charset="2"/>
              <a:buChar char="§"/>
            </a:pPr>
            <a:r>
              <a:rPr lang="es-ES" sz="1800" b="1" i="0" u="none" baseline="0" dirty="0">
                <a:latin typeface="Verdana" panose="020B0604030504040204" pitchFamily="34" charset="0"/>
                <a:ea typeface="Verdana" panose="020B0604030504040204" pitchFamily="34" charset="0"/>
                <a:cs typeface="Verdana" panose="020B0604030504040204" pitchFamily="34" charset="0"/>
              </a:rPr>
              <a:t>Cómo</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se comporta es clave, no solo qué contenido cubre.</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Sea claro al compartir los antecedentes y la justificación del ejercicio de compromiso. Deje claro que </a:t>
            </a:r>
            <a:r>
              <a:rPr lang="es-ES" sz="1800" b="0" i="1" u="none" baseline="0" dirty="0">
                <a:latin typeface="Verdana" panose="020B0604030504040204" pitchFamily="34" charset="0"/>
                <a:ea typeface="Verdana" panose="020B0604030504040204" pitchFamily="34" charset="0"/>
                <a:cs typeface="Verdana" panose="020B0604030504040204" pitchFamily="34" charset="0"/>
              </a:rPr>
              <a:t>no</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se trata de una auditoría o certificación, sino de una forma de establecer un mayor diálogo entre su empresa y sus proveedores, con el fin de compartir buenas prácticas y mejorar los resultados del trabajo decente.</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Diálogo e intercambio verdaderos: brinde oportunidades para que el proveedor le haga preguntas a usted/su empresa, y a la inversa.</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Establezca quién estará presente en la visita de ambas partes para ayudar a asegurar una conversación equilibrada.</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Dedique tiempo a crear una comprensión compartida del contexto del proveedor por adelantado, incluyendo el entorno empresarial general, la competencia y cómo es trabajar con su empresa. </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Si es posible, pase tiempo construyendo la relación con personas clave, idealmente antes de la propia visita.</a:t>
            </a:r>
          </a:p>
          <a:p>
            <a:endParaRPr lang="es-ES" sz="1800" dirty="0"/>
          </a:p>
          <a:p>
            <a:pPr algn="l" rtl="0">
              <a:spcBef>
                <a:spcPts val="0"/>
              </a:spcBef>
              <a:defRPr/>
            </a:pPr>
            <a:endParaRPr lang="es-ES"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20</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PRINCIPIOS DE COMPROMISO Y DIÁLOGO</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637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6237514" y="2001078"/>
            <a:ext cx="5094515" cy="4171127"/>
          </a:xfrm>
        </p:spPr>
        <p:txBody>
          <a:bodyPr/>
          <a:lstStyle/>
          <a:p>
            <a:pPr marL="285750" indent="-285750" algn="l" rtl="0">
              <a:lnSpc>
                <a:spcPct val="107000"/>
              </a:lnSpc>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conversaciones para la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acción</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generalmente son más exitosas cuando siguen conversaciones donde ambas personas/organizaciones han explorado las</a:t>
            </a:r>
            <a:r>
              <a:rPr lang="es-ES" sz="1800" b="1" i="0" u="none" baseline="0" dirty="0">
                <a:solidFill>
                  <a:srgbClr val="79B739"/>
                </a:solidFill>
                <a:latin typeface="Verdana" panose="020B0604030504040204" pitchFamily="34" charset="0"/>
                <a:ea typeface="Verdana" panose="020B0604030504040204" pitchFamily="34" charset="0"/>
                <a:cs typeface="Verdana" panose="020B0604030504040204" pitchFamily="34" charset="0"/>
              </a:rPr>
              <a:t> posibilidades </a:t>
            </a:r>
            <a:r>
              <a:rPr lang="es-ES" sz="1800" b="0" i="0" u="none" baseline="0" dirty="0">
                <a:latin typeface="Verdana" panose="020B0604030504040204" pitchFamily="34" charset="0"/>
                <a:ea typeface="Verdana" panose="020B0604030504040204" pitchFamily="34" charset="0"/>
                <a:cs typeface="Verdana" panose="020B0604030504040204" pitchFamily="34" charset="0"/>
              </a:rPr>
              <a:t>juntas, y... </a:t>
            </a:r>
          </a:p>
          <a:p>
            <a:pPr marL="285750" indent="-285750" algn="l" rtl="0">
              <a:lnSpc>
                <a:spcPct val="107000"/>
              </a:lnSpc>
              <a:buFont typeface="Wingdings" panose="05000000000000000000" pitchFamily="2" charset="2"/>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lnSpc>
                <a:spcPct val="107000"/>
              </a:lnSpc>
              <a:buFont typeface="Wingdings" panose="05000000000000000000" pitchFamily="2" charset="2"/>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lnSpc>
                <a:spcPct val="107000"/>
              </a:lnSpc>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conversaciones sobre las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posibilidades </a:t>
            </a:r>
            <a:r>
              <a:rPr lang="es-ES" sz="1800" b="0" i="0" u="none" baseline="0" dirty="0">
                <a:latin typeface="Verdana" panose="020B0604030504040204" pitchFamily="34" charset="0"/>
                <a:ea typeface="Verdana" panose="020B0604030504040204" pitchFamily="34" charset="0"/>
                <a:cs typeface="Verdana" panose="020B0604030504040204" pitchFamily="34" charset="0"/>
              </a:rPr>
              <a:t>son generalmente más exitosas cuando siguen conversaciones donde las personas involucradas se han tomado el tiempo para establecer una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relación</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21</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SON IMPORTANTES EL COMPROMISO Y EL DIÁLOGO?</a:t>
            </a:r>
            <a:endParaRPr lang="es-ES"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s-ES" sz="1500" dirty="0"/>
              </a:p>
            </p:txBody>
          </p:sp>
          <p:sp>
            <p:nvSpPr>
              <p:cNvPr id="12" name="Flowchart: Connector 8">
                <a:extLst>
                  <a:ext uri="{FF2B5EF4-FFF2-40B4-BE49-F238E27FC236}">
                    <a16:creationId xmlns=""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s-ES" sz="1500" dirty="0"/>
              </a:p>
            </p:txBody>
          </p:sp>
        </p:grpSp>
        <p:sp>
          <p:nvSpPr>
            <p:cNvPr id="7" name="TextBox 11">
              <a:extLst>
                <a:ext uri="{FF2B5EF4-FFF2-40B4-BE49-F238E27FC236}">
                  <a16:creationId xmlns=""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Acción</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 xmlns:a16="http://schemas.microsoft.com/office/drawing/2014/main" id="{B4A71494-E00D-E74C-B27F-BAB2BBFB1EF0}"/>
                </a:ext>
              </a:extLst>
            </p:cNvPr>
            <p:cNvSpPr txBox="1">
              <a:spLocks noChangeAspect="1" noEditPoints="1" noChangeArrowheads="1" noChangeShapeType="1" noTextEdit="1"/>
            </p:cNvSpPr>
            <p:nvPr/>
          </p:nvSpPr>
          <p:spPr bwMode="auto">
            <a:xfrm>
              <a:off x="16593" y="14825"/>
              <a:ext cx="17179"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Posibilidad</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Relación</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 xmlns:a16="http://schemas.microsoft.com/office/drawing/2014/main" id="{75E74867-F6D2-CB4E-BAB8-15A2B23242C7}"/>
              </a:ext>
            </a:extLst>
          </p:cNvPr>
          <p:cNvSpPr/>
          <p:nvPr/>
        </p:nvSpPr>
        <p:spPr>
          <a:xfrm>
            <a:off x="340445" y="6102680"/>
            <a:ext cx="6655382" cy="242246"/>
          </a:xfrm>
          <a:prstGeom prst="rect">
            <a:avLst/>
          </a:prstGeom>
        </p:spPr>
        <p:txBody>
          <a:bodyPr wrap="square">
            <a:spAutoFit/>
          </a:bodyPr>
          <a:lstStyle/>
          <a:p>
            <a:pPr algn="l" rtl="0">
              <a:lnSpc>
                <a:spcPct val="115000"/>
              </a:lnSpc>
              <a:spcAft>
                <a:spcPts val="750"/>
              </a:spcAft>
            </a:pPr>
            <a:r>
              <a:rPr lang="es-ES" sz="900" b="0" i="0" u="none" baseline="0" dirty="0">
                <a:solidFill>
                  <a:srgbClr val="000000"/>
                </a:solidFill>
                <a:latin typeface="Calibri" panose="020F0502020204030204" pitchFamily="34" charset="0"/>
                <a:ea typeface="MS PGothic" panose="020B0600070205080204" pitchFamily="34" charset="-128"/>
                <a:cs typeface="Times New Roman" panose="02020603050405020304" pitchFamily="18" charset="0"/>
              </a:rPr>
              <a:t>(Tras Searle &amp; Austin, y gracias a Thirdspace Coaching ©)</a:t>
            </a:r>
            <a:endParaRPr lang="es-ES"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651345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1372589"/>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4</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p>
        </p:txBody>
      </p:sp>
    </p:spTree>
    <p:extLst>
      <p:ext uri="{BB962C8B-B14F-4D97-AF65-F5344CB8AC3E}">
        <p14:creationId xmlns:p14="http://schemas.microsoft.com/office/powerpoint/2010/main" val="13312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23</a:t>
            </a:fld>
            <a:endParaRPr lang="es-ES" dirty="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081463"/>
            <a:ext cx="5559006" cy="4210480"/>
          </a:xfrm>
        </p:spPr>
        <p:txBody>
          <a:bodyPr/>
          <a:lstStyle/>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Ejercicio de entrenamiento: </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El presentador del caso compartirá en lo que están trabajando actualmente en relación con su compromiso con los proveedores sobre el tema del trabajo decente (un proyecto/dilema/desafío/actividad). </a:t>
            </a:r>
          </a:p>
          <a:p>
            <a:pPr algn="l" rtl="0">
              <a:spcBef>
                <a:spcPts val="1200"/>
              </a:spcBef>
            </a:pPr>
            <a:r>
              <a:rPr lang="es-ES" sz="1800" b="0" i="0" u="none" baseline="0" dirty="0">
                <a:latin typeface="Verdana" panose="020B0604030504040204" pitchFamily="34" charset="0"/>
                <a:ea typeface="Verdana" panose="020B0604030504040204" pitchFamily="34" charset="0"/>
                <a:cs typeface="Verdana" panose="020B0604030504040204" pitchFamily="34" charset="0"/>
              </a:rPr>
              <a:t>Alternativamente, el grupo puede utilizar uno de los ejemplos de dilemas comunes que se pueden encontrar en la siguiente diapositiva.</a:t>
            </a:r>
          </a:p>
          <a:p>
            <a:pPr algn="l" rtl="0">
              <a:spcBef>
                <a:spcPts val="1200"/>
              </a:spcBef>
            </a:pPr>
            <a:r>
              <a:rPr lang="es-ES" sz="1800" b="0" i="0" u="none" baseline="0" dirty="0">
                <a:latin typeface="Verdana" panose="020B0604030504040204" pitchFamily="34" charset="0"/>
                <a:ea typeface="Verdana" panose="020B0604030504040204" pitchFamily="34" charset="0"/>
                <a:cs typeface="Verdana" panose="020B0604030504040204" pitchFamily="34" charset="0"/>
              </a:rPr>
              <a:t>Una vez que se haya presentado el caso, el resto del grupo los formará para desarrollar soluciones para su caso, siguiendo el proceso descrito más adelante en las diapositivas.</a:t>
            </a:r>
          </a:p>
          <a:p>
            <a:endParaRPr lang="es-ES" sz="1500" dirty="0">
              <a:latin typeface="Verdana" panose="020B0604030504040204" pitchFamily="34" charset="0"/>
              <a:ea typeface="Verdana" panose="020B0604030504040204" pitchFamily="34" charset="0"/>
              <a:cs typeface="Verdana" panose="020B0604030504040204" pitchFamily="34" charset="0"/>
            </a:endParaRPr>
          </a:p>
          <a:p>
            <a:pPr marL="0" lvl="1" algn="l" rtl="0">
              <a:lnSpc>
                <a:spcPct val="90000"/>
              </a:lnSpc>
              <a:spcBef>
                <a:spcPts val="600"/>
              </a:spcBef>
              <a:spcAft>
                <a:spcPts val="0"/>
              </a:spcAft>
            </a:pPr>
            <a:endParaRPr lang="es-ES" dirty="0">
              <a:solidFill>
                <a:srgbClr val="1E325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575094" y="691755"/>
            <a:ext cx="10891001"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Ejemplos de dilemas o desafíos alrededor del tema del trabajo decente</a:t>
            </a: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Una unidad empresarial me ha pedido que adquiera un producto o servicio, pero veo que el precio o los plazos que tienen en mente podrían socavar las condiciones de trabajo dignas para los empleados del proveedor (por ejemplo, el proveedor probablemente no podrá respetar nuestro código de conducta para proveedores).</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El proveedor quiere realmente nuestro negocio y, por lo tanto, ofrece un precio bajo que veo que puede comprometer su capacidad para garantizar condiciones de trabajo dignas para sus empleados. </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En general, se me pide que me asegure de que los proveedores cumplan con el código de conducta de proveedores de mi empresa, pero también que compre productos y servicios lo más barato posible.</a:t>
            </a:r>
          </a:p>
          <a:p>
            <a:pPr marL="28575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Adquirimos un producto/servicio de una sola fuente con un proveedor que tiene efectivamente un monopolio. Este proveedor muestra deficiencias en las condiciones de trabajo de sus empleados y no está mostrando voluntad de mejorar.</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No conocemos el desglose de costos de nuestros proveedores, y los proveedores no están dispuestos a compartir esta información, y por lo tanto no sabemos cuál sería un precio justo. </a:t>
            </a: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24</a:t>
            </a:fld>
            <a:endParaRPr lang="es-ES" dirty="0"/>
          </a:p>
        </p:txBody>
      </p:sp>
    </p:spTree>
    <p:extLst>
      <p:ext uri="{BB962C8B-B14F-4D97-AF65-F5344CB8AC3E}">
        <p14:creationId xmlns:p14="http://schemas.microsoft.com/office/powerpoint/2010/main" val="23667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324995" y="1019503"/>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5</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a:t>
            </a:r>
          </a:p>
        </p:txBody>
      </p:sp>
    </p:spTree>
    <p:extLst>
      <p:ext uri="{BB962C8B-B14F-4D97-AF65-F5344CB8AC3E}">
        <p14:creationId xmlns:p14="http://schemas.microsoft.com/office/powerpoint/2010/main" val="348483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575094" y="691755"/>
            <a:ext cx="116169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a:t>
            </a:r>
            <a:r>
              <a:rPr lang="es-ES" dirty="0">
                <a:latin typeface="Verdana" panose="020B0604030504040204" pitchFamily="34" charset="0"/>
                <a:ea typeface="Verdana" panose="020B0604030504040204" pitchFamily="34" charset="0"/>
                <a:cs typeface="Verdana" panose="020B0604030504040204" pitchFamily="34" charset="0"/>
              </a:rPr>
              <a:t/>
            </a:r>
            <a:br>
              <a:rPr lang="es-ES" dirty="0">
                <a:latin typeface="Verdana" panose="020B0604030504040204" pitchFamily="34" charset="0"/>
                <a:ea typeface="Verdana" panose="020B0604030504040204" pitchFamily="34" charset="0"/>
                <a:cs typeface="Verdana" panose="020B0604030504040204" pitchFamily="34" charset="0"/>
              </a:rPr>
            </a:br>
            <a:r>
              <a:rPr lang="es-ES" b="0" i="0" u="none" baseline="0" dirty="0">
                <a:latin typeface="Verdana" panose="020B0604030504040204" pitchFamily="34" charset="0"/>
                <a:ea typeface="Verdana" panose="020B0604030504040204" pitchFamily="34" charset="0"/>
                <a:cs typeface="Verdana" panose="020B0604030504040204" pitchFamily="34" charset="0"/>
              </a:rPr>
              <a:t>INVOLUCRAR A PROVEEDORES EN EL 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Ejercicio: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En grupos de cinco, cada persona asume uno de los siguientes roles:</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Encargado/a de compras de la empresa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Gerente de la planta de producción</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Personal de limpieza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Representante de la empresa de limpieza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Representante de ONG</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Discuta la situación en su grupo. Cada persona representa su respectivo papel.</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Después de la discusión, el encargado/a de compras es responsable de idear un procedimiento con todos los involucrados.</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Tiene diez minutos para la discusión y luego informará a todos los participantes.</a:t>
            </a:r>
          </a:p>
          <a:p>
            <a:pPr marL="285750" indent="-285750" algn="l" rtl="0" fontAlgn="base">
              <a:lnSpc>
                <a:spcPct val="150000"/>
              </a:lnSpc>
              <a:spcBef>
                <a:spcPct val="0"/>
              </a:spcBef>
              <a:spcAft>
                <a:spcPct val="0"/>
              </a:spcAft>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26</a:t>
            </a:fld>
            <a:endParaRPr lang="es-ES" dirty="0"/>
          </a:p>
        </p:txBody>
      </p:sp>
    </p:spTree>
    <p:extLst>
      <p:ext uri="{BB962C8B-B14F-4D97-AF65-F5344CB8AC3E}">
        <p14:creationId xmlns:p14="http://schemas.microsoft.com/office/powerpoint/2010/main" val="99068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DEL ESCENARIO 1: INVOLUCRAR A PROVEEDORES EN EL 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Escenario: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Un encargado/a de compras está visitando una de las plantas de producción de su empresa en Sudamérica para hablar con algunos proveedores locales. </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Mientras estaba allí, el gerente local menciona que una ONG ha estado haciendo preguntas sobre las condiciones de trabajo de los trabajadores migrantes en la planta, incluso en servicios externalizados. Alegan que el personal de limpieza, provisto por un proveedor externo, está obligado a trabajar horas excesivas por poco dinero y les han quitado sus pasaportes para que no puedan irse. La ONG está amenazando con una campaña mediática si la empresa no toma medidas con prontitud. </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El gerente local dice que algunos de los empleados de limpieza, que en su mayoría son mujeres, en efecto se ven desnutridos y reaccionan con temor cuando se les pregunta sobre su bienestar.</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El encargado/a de compras siente que existe un riesgo significativo, tanto para la empresa como para las personas involucradas, y quiere asegurarse de que el problema se resuelva con los mejores resultados para todas las partes.</a:t>
            </a: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27</a:t>
            </a:fld>
            <a:endParaRPr lang="es-ES" dirty="0"/>
          </a:p>
        </p:txBody>
      </p:sp>
    </p:spTree>
    <p:extLst>
      <p:ext uri="{BB962C8B-B14F-4D97-AF65-F5344CB8AC3E}">
        <p14:creationId xmlns:p14="http://schemas.microsoft.com/office/powerpoint/2010/main" val="411023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a:t>
            </a:r>
            <a:r>
              <a:rPr lang="es-ES" dirty="0">
                <a:latin typeface="Verdana" panose="020B0604030504040204" pitchFamily="34" charset="0"/>
                <a:ea typeface="Verdana" panose="020B0604030504040204" pitchFamily="34" charset="0"/>
                <a:cs typeface="Verdana" panose="020B0604030504040204" pitchFamily="34" charset="0"/>
              </a:rPr>
              <a:t>DECENTE</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Debate en plenario</a:t>
            </a:r>
          </a:p>
          <a:p>
            <a:endParaRPr lang="es-ES" sz="1200"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Preguntas para el debate:</a:t>
            </a: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¿Qué opciones tiene la empresa para resolver la situación y cuáles son las respectivas ventajas y desventajas, teniendo en cuenta los posibles resultados para la empresa y el personal de limpieza?</a:t>
            </a:r>
          </a:p>
          <a:p>
            <a:pPr marL="171450" indent="-171450" algn="l" rtl="0">
              <a:buFont typeface="Arial" panose="020B0604020202020204" pitchFamily="34" charset="0"/>
              <a:buChar char="•"/>
            </a:pP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rtl="0">
              <a:lnSpc>
                <a:spcPct val="90000"/>
              </a:lnSpc>
              <a:spcBef>
                <a:spcPts val="600"/>
              </a:spcBef>
              <a:buFont typeface="+mj-lt"/>
              <a:buAutoNum type="arabicPeriod"/>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Terminar el contrato con la empresa de limpieza y encontrar un sustituto</a:t>
            </a:r>
          </a:p>
          <a:p>
            <a:pPr marL="800100" lvl="2" indent="-342900" algn="l" rtl="0">
              <a:lnSpc>
                <a:spcPct val="90000"/>
              </a:lnSpc>
              <a:spcBef>
                <a:spcPts val="600"/>
              </a:spcBef>
              <a:buFont typeface="+mj-lt"/>
              <a:buAutoNum type="arabicPeriod"/>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rtl="0">
              <a:lnSpc>
                <a:spcPct val="90000"/>
              </a:lnSpc>
              <a:spcBef>
                <a:spcPts val="600"/>
              </a:spcBef>
              <a:buFont typeface="+mj-lt"/>
              <a:buAutoNum type="arabicPeriod"/>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Pasar el caso a las autoridades locales</a:t>
            </a:r>
          </a:p>
          <a:p>
            <a:pPr marL="800100" lvl="2" indent="-342900" algn="l" rtl="0">
              <a:lnSpc>
                <a:spcPct val="90000"/>
              </a:lnSpc>
              <a:spcBef>
                <a:spcPts val="600"/>
              </a:spcBef>
              <a:buFont typeface="+mj-lt"/>
              <a:buAutoNum type="arabicPeriod"/>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rtl="0">
              <a:lnSpc>
                <a:spcPct val="90000"/>
              </a:lnSpc>
              <a:spcBef>
                <a:spcPts val="600"/>
              </a:spcBef>
              <a:buFont typeface="+mj-lt"/>
              <a:buAutoNum type="arabicPeriod"/>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Trabajar con la empresa de limpieza para resolver el problema</a:t>
            </a:r>
          </a:p>
          <a:p>
            <a:pPr marL="800100" lvl="2" indent="-342900" algn="l" rtl="0">
              <a:lnSpc>
                <a:spcPct val="90000"/>
              </a:lnSpc>
              <a:spcBef>
                <a:spcPts val="600"/>
              </a:spcBef>
              <a:buFont typeface="+mj-lt"/>
              <a:buAutoNum type="arabicPeriod"/>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rtl="0">
              <a:lnSpc>
                <a:spcPct val="90000"/>
              </a:lnSpc>
              <a:spcBef>
                <a:spcPts val="600"/>
              </a:spcBef>
              <a:buFont typeface="+mj-lt"/>
              <a:buAutoNum type="arabicPeriod"/>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Adapte las políticas y procesos relevantes de la empresa, considerando que este podría ser un problema más amplio que no se limita a esta planta en particular</a:t>
            </a:r>
          </a:p>
          <a:p>
            <a:pPr algn="l" rtl="0"/>
            <a:r>
              <a:rPr lang="es-ES" sz="12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800" dirty="0">
              <a:latin typeface="Verdana" panose="020B0604030504040204" pitchFamily="34" charset="0"/>
              <a:ea typeface="Verdana" panose="020B0604030504040204" pitchFamily="34" charset="0"/>
              <a:cs typeface="Verdana" panose="020B0604030504040204" pitchFamily="34" charset="0"/>
            </a:endParaRPr>
          </a:p>
          <a:p>
            <a:pPr lvl="1" rtl="0"/>
            <a:endParaRPr lang="es-ES" sz="1800" dirty="0">
              <a:latin typeface="Verdana" panose="020B0604030504040204" pitchFamily="34" charset="0"/>
              <a:ea typeface="Verdana" panose="020B0604030504040204" pitchFamily="34" charset="0"/>
              <a:cs typeface="Verdana" panose="020B0604030504040204" pitchFamily="34" charset="0"/>
            </a:endParaRPr>
          </a:p>
          <a:p>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28</a:t>
            </a:fld>
            <a:endParaRPr lang="es-ES" dirty="0"/>
          </a:p>
        </p:txBody>
      </p:sp>
    </p:spTree>
    <p:extLst>
      <p:ext uri="{BB962C8B-B14F-4D97-AF65-F5344CB8AC3E}">
        <p14:creationId xmlns:p14="http://schemas.microsoft.com/office/powerpoint/2010/main" val="184831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260148" y="990600"/>
            <a:ext cx="533661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en-GB" sz="36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E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¿Alguna pregunta?</a:t>
            </a:r>
          </a:p>
        </p:txBody>
      </p:sp>
    </p:spTree>
    <p:extLst>
      <p:ext uri="{BB962C8B-B14F-4D97-AF65-F5344CB8AC3E}">
        <p14:creationId xmlns:p14="http://schemas.microsoft.com/office/powerpoint/2010/main" val="25938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Verdana" panose="020B0604030504040204" pitchFamily="34" charset="0"/>
              <a:ea typeface="Verdana" panose="020B0604030504040204" pitchFamily="34" charset="0"/>
            </a:endParaRPr>
          </a:p>
          <a:p>
            <a:endParaRPr lang="en-GB" sz="3600" dirty="0">
              <a:solidFill>
                <a:prstClr val="white"/>
              </a:solidFill>
              <a:latin typeface="Verdana" panose="020B0604030504040204" pitchFamily="34" charset="0"/>
              <a:ea typeface="Verdana" panose="020B0604030504040204" pitchFamily="34" charset="0"/>
            </a:endParaRPr>
          </a:p>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1</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EJERCICIOS DE PREPARACIÓN</a:t>
            </a:r>
          </a:p>
        </p:txBody>
      </p:sp>
    </p:spTree>
    <p:extLst>
      <p:ext uri="{BB962C8B-B14F-4D97-AF65-F5344CB8AC3E}">
        <p14:creationId xmlns:p14="http://schemas.microsoft.com/office/powerpoint/2010/main" val="194055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B6F868B-398B-42D4-B787-6340D264042D}"/>
              </a:ext>
            </a:extLst>
          </p:cNvPr>
          <p:cNvSpPr>
            <a:spLocks noGrp="1"/>
          </p:cNvSpPr>
          <p:nvPr>
            <p:ph type="body" sz="quarter" idx="10"/>
          </p:nvPr>
        </p:nvSpPr>
        <p:spPr/>
        <p:txBody>
          <a:bodyPr/>
          <a:lstStyle/>
          <a:p>
            <a:pPr marL="0" indent="0" algn="l" rtl="0">
              <a:buNone/>
            </a:pPr>
            <a:endParaRPr lang="es-ES" sz="1600" dirty="0"/>
          </a:p>
        </p:txBody>
      </p:sp>
      <p:sp>
        <p:nvSpPr>
          <p:cNvPr id="3" name="Slide Number Placeholder 2">
            <a:extLst>
              <a:ext uri="{FF2B5EF4-FFF2-40B4-BE49-F238E27FC236}">
                <a16:creationId xmlns="" xmlns:a16="http://schemas.microsoft.com/office/drawing/2014/main" id="{01BF4927-BD5D-4EB9-A0EF-D263AAFF2893}"/>
              </a:ext>
            </a:extLst>
          </p:cNvPr>
          <p:cNvSpPr>
            <a:spLocks noGrp="1"/>
          </p:cNvSpPr>
          <p:nvPr>
            <p:ph type="sldNum" sz="quarter" idx="4"/>
          </p:nvPr>
        </p:nvSpPr>
        <p:spPr/>
        <p:txBody>
          <a:bodyPr/>
          <a:lstStyle/>
          <a:p>
            <a:pPr rtl="0"/>
            <a:fld id="{E1C3621B-6C8A-6941-9CAD-B981455913CB}" type="slidenum">
              <a:rPr/>
              <a:pPr rtl="0"/>
              <a:t>30</a:t>
            </a:fld>
            <a:endParaRPr lang="es-ES" dirty="0"/>
          </a:p>
        </p:txBody>
      </p:sp>
      <p:sp>
        <p:nvSpPr>
          <p:cNvPr id="4" name="Title 3">
            <a:extLst>
              <a:ext uri="{FF2B5EF4-FFF2-40B4-BE49-F238E27FC236}">
                <a16:creationId xmlns="" xmlns:a16="http://schemas.microsoft.com/office/drawing/2014/main" id="{76A6EE66-9071-4D98-BADD-B51E3CB9C0C1}"/>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Contacte con nosotros</a:t>
            </a:r>
          </a:p>
        </p:txBody>
      </p:sp>
      <p:sp>
        <p:nvSpPr>
          <p:cNvPr id="5" name="Subtitle 4">
            <a:extLst>
              <a:ext uri="{FF2B5EF4-FFF2-40B4-BE49-F238E27FC236}">
                <a16:creationId xmlns="" xmlns:a16="http://schemas.microsoft.com/office/drawing/2014/main" id="{29D33EF1-DA48-4D86-9180-CE147C81C1F5}"/>
              </a:ext>
            </a:extLst>
          </p:cNvPr>
          <p:cNvSpPr>
            <a:spLocks noGrp="1"/>
          </p:cNvSpPr>
          <p:nvPr>
            <p:ph type="subTitle" idx="1"/>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Insertar contacto principal:</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Persona</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Título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Correo electrónico</a:t>
            </a:r>
          </a:p>
          <a:p>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624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#1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marL="285750" indent="-285750" algn="l" rtl="0">
              <a:buFont typeface="Arial" panose="020B0604020202020204" pitchFamily="34" charset="0"/>
              <a:buChar char="•"/>
            </a:pPr>
            <a:endParaRPr lang="es-ES" sz="4800" dirty="0"/>
          </a:p>
          <a:p>
            <a:pPr marL="285750" indent="-285750" algn="l" rtl="0">
              <a:buFont typeface="Arial" panose="020B0604020202020204" pitchFamily="34" charset="0"/>
              <a:buChar char="•"/>
            </a:pPr>
            <a:endParaRPr lang="es-ES" sz="4800" dirty="0"/>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Como encargado/a de compras, ¿dónde encuentra posibles impactos en el trabajo decente en su trabajo diario?</a:t>
            </a:r>
          </a:p>
          <a:p>
            <a:pPr marL="285750" indent="-285750" algn="l" rtl="0">
              <a:buFont typeface="Arial" panose="020B0604020202020204" pitchFamily="34" charset="0"/>
              <a:buChar char="•"/>
            </a:pPr>
            <a:endParaRPr lang="es-ES" sz="4400" dirty="0"/>
          </a:p>
          <a:p>
            <a:endParaRPr lang="es-ES" sz="4400" dirty="0"/>
          </a:p>
          <a:p>
            <a:endParaRPr lang="es-ES" sz="4400" dirty="0"/>
          </a:p>
          <a:p>
            <a:pPr lvl="1" rtl="0"/>
            <a:endParaRPr lang="es-ES" sz="4400" dirty="0"/>
          </a:p>
          <a:p>
            <a:endParaRPr lang="es-ES" sz="4800" dirty="0"/>
          </a:p>
          <a:p>
            <a:pPr algn="l" rtl="0">
              <a:spcBef>
                <a:spcPts val="0"/>
              </a:spcBef>
              <a:defRPr/>
            </a:pPr>
            <a:endParaRPr lang="es-ES"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4</a:t>
            </a:fld>
            <a:endParaRPr lang="es-ES" dirty="0"/>
          </a:p>
        </p:txBody>
      </p:sp>
    </p:spTree>
    <p:extLst>
      <p:ext uri="{BB962C8B-B14F-4D97-AF65-F5344CB8AC3E}">
        <p14:creationId xmlns:p14="http://schemas.microsoft.com/office/powerpoint/2010/main" val="19200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#2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algn="l" rtl="0"/>
            <a:r>
              <a:rPr lang="es-ES" sz="4000" b="1" i="0" u="none" baseline="0" dirty="0">
                <a:latin typeface="Verdana" panose="020B0604030504040204" pitchFamily="34" charset="0"/>
                <a:ea typeface="Verdana" panose="020B0604030504040204" pitchFamily="34" charset="0"/>
                <a:cs typeface="Verdana" panose="020B0604030504040204" pitchFamily="34" charset="0"/>
              </a:rPr>
              <a:t>Construir un entendimiento común</a:t>
            </a: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¿Qué queremos decir cuando hablamos de </a:t>
            </a:r>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trabajo decente?</a:t>
            </a:r>
          </a:p>
          <a:p>
            <a:pPr marL="285750" indent="-285750" algn="l" rtl="0">
              <a:buFont typeface="Arial" panose="020B0604020202020204" pitchFamily="34" charset="0"/>
              <a:buChar char="•"/>
            </a:pPr>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pPr lvl="1" rtl="0"/>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4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5</a:t>
            </a:fld>
            <a:endParaRPr lang="es-ES" dirty="0"/>
          </a:p>
        </p:txBody>
      </p:sp>
    </p:spTree>
    <p:extLst>
      <p:ext uri="{BB962C8B-B14F-4D97-AF65-F5344CB8AC3E}">
        <p14:creationId xmlns:p14="http://schemas.microsoft.com/office/powerpoint/2010/main" val="108352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#3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438230" cy="4792409"/>
          </a:xfrm>
        </p:spPr>
        <p:txBody>
          <a:bodyPr vert="horz" lIns="91440" tIns="45720" rIns="91440" bIns="45720" numCol="1" rtlCol="0" anchor="t">
            <a:noAutofit/>
          </a:bodyPr>
          <a:lstStyle/>
          <a:p>
            <a:pPr algn="l" rtl="0">
              <a:spcAft>
                <a:spcPts val="1200"/>
              </a:spcAft>
            </a:pPr>
            <a:r>
              <a:rPr lang="es-ES" sz="4000" b="1" i="0" u="none" baseline="0" dirty="0">
                <a:latin typeface="Verdana" panose="020B0604030504040204" pitchFamily="34" charset="0"/>
                <a:ea typeface="Verdana" panose="020B0604030504040204" pitchFamily="34" charset="0"/>
                <a:cs typeface="Verdana" panose="020B0604030504040204" pitchFamily="34" charset="0"/>
              </a:rPr>
              <a:t>Discusión</a:t>
            </a:r>
          </a:p>
          <a:p>
            <a:pPr marL="571500" indent="-571500" algn="l" rtl="0">
              <a:spcAft>
                <a:spcPts val="18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¿Cuál es su experiencia al discutir/mejorar el rendimiento con respecto a garantizar un trabajo decente con los proveedores?</a:t>
            </a:r>
          </a:p>
          <a:p>
            <a:pPr marL="571500" indent="-571500" algn="l" rtl="0">
              <a:spcAft>
                <a:spcPts val="18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¿Qué desafíos ha encontrado?</a:t>
            </a:r>
          </a:p>
          <a:p>
            <a:pPr marL="571500" indent="-571500" algn="l" rtl="0">
              <a:spcAft>
                <a:spcPts val="12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¿Qué funcionó cuando se trató de fomentar el compromiso?</a:t>
            </a:r>
          </a:p>
          <a:p>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pPr lvl="1" rtl="0"/>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4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sz="1000" b="0" i="0" u="none" strike="noStrike" kern="1200" cap="none" spc="0" normalizeH="0" baseline="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s-ES" sz="1000" b="0" i="0" u="none" strike="noStrike" kern="1200" cap="none" spc="0" normalizeH="0" baseline="0" noProof="0" dirty="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366882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a:solidFill>
                <a:prstClr val="white"/>
              </a:solidFill>
              <a:latin typeface="+mj-lt"/>
            </a:endParaRPr>
          </a:p>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2</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p>
        </p:txBody>
      </p:sp>
    </p:spTree>
    <p:extLst>
      <p:ext uri="{BB962C8B-B14F-4D97-AF65-F5344CB8AC3E}">
        <p14:creationId xmlns:p14="http://schemas.microsoft.com/office/powerpoint/2010/main" val="234653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798896"/>
            <a:ext cx="11172406" cy="4373309"/>
          </a:xfrm>
        </p:spPr>
        <p:txBody>
          <a:bodyPr/>
          <a:lstStyle/>
          <a:p>
            <a:pPr algn="l" rtl="0">
              <a:spcAft>
                <a:spcPts val="1200"/>
              </a:spcAft>
            </a:pPr>
            <a:r>
              <a:rPr lang="es-ES" sz="3600" b="1" i="0" u="none" baseline="0" dirty="0">
                <a:latin typeface="Verdana" panose="020B0604030504040204" pitchFamily="34" charset="0"/>
                <a:ea typeface="Verdana" panose="020B0604030504040204" pitchFamily="34" charset="0"/>
                <a:cs typeface="Verdana" panose="020B0604030504040204" pitchFamily="34" charset="0"/>
              </a:rPr>
              <a:t>Ejercicio</a:t>
            </a:r>
            <a:endParaRPr lang="es-ES" sz="36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571500" indent="-571500" algn="l" rtl="0">
              <a:spcAft>
                <a:spcPts val="12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¿Cuáles cree que podrían ser los beneficios de apoyar el trabajo decente en su cadena de suministro?</a:t>
            </a:r>
          </a:p>
          <a:p>
            <a:pPr marL="1028700" lvl="1" indent="-571500" algn="l" rtl="0">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Para su empresa</a:t>
            </a:r>
          </a:p>
          <a:p>
            <a:pPr marL="1028700" lvl="1" indent="-571500" algn="l" rtl="0">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Para usted y sus equipos de compra</a:t>
            </a:r>
          </a:p>
          <a:p>
            <a:pPr marL="1028700" lvl="1" indent="-571500" algn="l" rtl="0">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Para los proveedores</a:t>
            </a:r>
          </a:p>
          <a:p>
            <a:pPr marL="0" lvl="1" algn="l" rtl="0">
              <a:lnSpc>
                <a:spcPct val="90000"/>
              </a:lnSpc>
              <a:spcBef>
                <a:spcPts val="600"/>
              </a:spcBef>
            </a:pPr>
            <a:endParaRPr lang="es-ES" sz="36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endParaRPr lang="es-ES" sz="3600" dirty="0">
              <a:latin typeface="Verdana" panose="020B0604030504040204" pitchFamily="34" charset="0"/>
              <a:ea typeface="Verdana" panose="020B0604030504040204" pitchFamily="34" charset="0"/>
              <a:cs typeface="Verdana" panose="020B0604030504040204" pitchFamily="34" charset="0"/>
            </a:endParaRPr>
          </a:p>
          <a:p>
            <a:endParaRPr lang="es-ES" sz="3600" dirty="0">
              <a:latin typeface="Verdana" panose="020B0604030504040204" pitchFamily="34" charset="0"/>
              <a:ea typeface="Verdana" panose="020B0604030504040204" pitchFamily="34" charset="0"/>
              <a:cs typeface="Verdana" panose="020B0604030504040204" pitchFamily="34" charset="0"/>
            </a:endParaRPr>
          </a:p>
          <a:p>
            <a:endParaRPr lang="es-ES" sz="3600" dirty="0">
              <a:latin typeface="Verdana" panose="020B0604030504040204" pitchFamily="34" charset="0"/>
              <a:ea typeface="Verdana" panose="020B0604030504040204" pitchFamily="34" charset="0"/>
              <a:cs typeface="Verdana" panose="020B0604030504040204" pitchFamily="34" charset="0"/>
            </a:endParaRPr>
          </a:p>
          <a:p>
            <a:pPr lvl="1" rtl="0"/>
            <a:endParaRPr lang="es-ES" sz="3600" dirty="0">
              <a:latin typeface="Verdana" panose="020B0604030504040204" pitchFamily="34" charset="0"/>
              <a:ea typeface="Verdana" panose="020B0604030504040204" pitchFamily="34" charset="0"/>
              <a:cs typeface="Verdana" panose="020B0604030504040204" pitchFamily="34" charset="0"/>
            </a:endParaRPr>
          </a:p>
          <a:p>
            <a:endParaRPr lang="es-ES" sz="36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rtl="0"/>
            <a:fld id="{E1C3621B-6C8A-6941-9CAD-B981455913CB}" type="slidenum">
              <a:rPr/>
              <a:pPr rtl="0"/>
              <a:t>8</a:t>
            </a:fld>
            <a:endParaRPr lang="es-ES" dirty="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9338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r>
              <a:rPr lang="es-ES" dirty="0"/>
              <a:t/>
            </a:r>
            <a:br>
              <a:rPr lang="es-ES" dirty="0"/>
            </a:b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279591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pPr rtl="0"/>
            <a:fld id="{E1C3621B-6C8A-6941-9CAD-B981455913CB}" type="slidenum">
              <a:rPr/>
              <a:pPr rtl="0"/>
              <a:t>9</a:t>
            </a:fld>
            <a:endParaRPr lang="es-ES" dirty="0"/>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08564"/>
            <a:ext cx="5398312" cy="5849411"/>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766966" y="1712970"/>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sz="2000" b="1" i="0" u="none" baseline="0" dirty="0">
                <a:latin typeface="Verdana" panose="020B0604030504040204" pitchFamily="34" charset="0"/>
                <a:ea typeface="Verdana" panose="020B0604030504040204" pitchFamily="34" charset="0"/>
                <a:cs typeface="Verdana" panose="020B0604030504040204" pitchFamily="34" charset="0"/>
              </a:rPr>
              <a:t>Por qué la opción más barata puede no tener el mínimo coste</a:t>
            </a:r>
          </a:p>
          <a:p>
            <a:endParaRPr lang="es-ES" sz="1000" dirty="0">
              <a:latin typeface="Verdana" panose="020B0604030504040204" pitchFamily="34" charset="0"/>
              <a:ea typeface="Verdana" panose="020B0604030504040204" pitchFamily="34" charset="0"/>
              <a:cs typeface="Verdana" panose="020B0604030504040204" pitchFamily="34" charset="0"/>
            </a:endParaRPr>
          </a:p>
          <a:p>
            <a:pPr algn="l" rtl="0">
              <a:spcAft>
                <a:spcPts val="800"/>
              </a:spcAft>
            </a:pPr>
            <a:r>
              <a:rPr lang="es-ES" b="0" i="0" u="none" baseline="0" dirty="0">
                <a:latin typeface="Verdana" panose="020B0604030504040204" pitchFamily="34" charset="0"/>
                <a:ea typeface="Verdana" panose="020B0604030504040204" pitchFamily="34" charset="0"/>
                <a:cs typeface="Verdana" panose="020B0604030504040204" pitchFamily="34" charset="0"/>
              </a:rPr>
              <a:t>Un objetivo importante para todos los encargados/as de compras es crear ahorros a través de sus decisiones de compra.</a:t>
            </a:r>
          </a:p>
          <a:p>
            <a:pPr algn="l" rtl="0">
              <a:spcAft>
                <a:spcPts val="800"/>
              </a:spcAft>
            </a:pPr>
            <a:r>
              <a:rPr lang="es-ES" b="0" i="0" u="none" baseline="0" dirty="0">
                <a:latin typeface="Verdana" panose="020B0604030504040204" pitchFamily="34" charset="0"/>
                <a:ea typeface="Verdana" panose="020B0604030504040204" pitchFamily="34" charset="0"/>
                <a:cs typeface="Verdana" panose="020B0604030504040204" pitchFamily="34" charset="0"/>
              </a:rPr>
              <a:t>Sin embargo, si la opción más barata no respalda el trabajo decente para los empleados del proveedor, o si no satisface la creciente demanda de las empresas de respetar los derechos humanos y laborales, esta decisión puede no tener el mínimo coste para su empresa en general. </a:t>
            </a:r>
          </a:p>
        </p:txBody>
      </p:sp>
    </p:spTree>
    <p:extLst>
      <p:ext uri="{BB962C8B-B14F-4D97-AF65-F5344CB8AC3E}">
        <p14:creationId xmlns:p14="http://schemas.microsoft.com/office/powerpoint/2010/main" val="2225977376"/>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EF7FD5-FE77-49D9-9311-BEB0BF69D7AD}">
  <ds:schemaRefs>
    <ds:schemaRef ds:uri="http://schemas.microsoft.com/office/2006/metadata/properties"/>
    <ds:schemaRef ds:uri="489e4146-91a4-4d86-a90b-6678e58f25de"/>
    <ds:schemaRef ds:uri="http://purl.org/dc/terms/"/>
    <ds:schemaRef ds:uri="http://schemas.microsoft.com/office/2006/documentManagement/types"/>
    <ds:schemaRef ds:uri="http://purl.org/dc/dcmitype/"/>
    <ds:schemaRef ds:uri="http://schemas.microsoft.com/office/infopath/2007/PartnerControls"/>
    <ds:schemaRef ds:uri="c5f3abbb-df1f-4ea0-933d-89a9c2bdddc2"/>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52DAB8-F2D6-402F-84B0-FFB142D1B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611</TotalTime>
  <Words>2642</Words>
  <Application>Microsoft Office PowerPoint</Application>
  <PresentationFormat>Custom</PresentationFormat>
  <Paragraphs>359</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GC Master</vt:lpstr>
      <vt:lpstr>TOOLKIT DE TRABAJO DECENTE  EJERCICIOS DE FORMACIÓN</vt:lpstr>
      <vt:lpstr>ÍNDICE</vt:lpstr>
      <vt:lpstr>PowerPoint Presentation</vt:lpstr>
      <vt:lpstr>EJERCICIO DE PREPARACIÓN #1   </vt:lpstr>
      <vt:lpstr>EJERCICIO DE PREPARACIÓN #2   </vt:lpstr>
      <vt:lpstr>EJERCICIO DE PREPARACIÓN #3   </vt:lpstr>
      <vt:lpstr>PowerPoint Presentation</vt:lpstr>
      <vt:lpstr>¿POR QUÉ ES IMPORTANTE APOYAR EL TRABAJO DECENTE PARA TODOS?   </vt:lpstr>
      <vt:lpstr>PowerPoint Presentation</vt:lpstr>
      <vt:lpstr>PowerPoint Presentation</vt:lpstr>
      <vt:lpstr>PowerPoint Presentation</vt:lpstr>
      <vt:lpstr>¿CUÁL ES LA RESPONSABILIDAD DE SU EMPRESA?</vt:lpstr>
      <vt:lpstr>¿CÓMO PODEMOS IDENTIFICAR LOS RIESGOS?</vt:lpstr>
      <vt:lpstr>¿CUÁLES SON LAS LIMITACIONES DE LOS ENFOQUES BASADOS EN EL CUMPLIMIENTO PARA AYUDARLE A COMPRENDER LOS RIESGOS?</vt:lpstr>
      <vt:lpstr>¿POR QUÉ ES IMPORTANTE APOYAR EL TRABAJO DECENTE PARA TODOS?</vt:lpstr>
      <vt:lpstr>PowerPoint Presentation</vt:lpstr>
      <vt:lpstr>PONER EN PRÁCTICA LOS PRINCIPIOS DE COMPROMISO Y DIÁLOGO </vt:lpstr>
      <vt:lpstr>RESUMEN: ¿POR QUÉ COMPROMISO Y DIÁLOGO?</vt:lpstr>
      <vt:lpstr>PowerPoint Presentation</vt:lpstr>
      <vt:lpstr>PRINCIPIOS DE COMPROMISO Y DIÁLOGO</vt:lpstr>
      <vt:lpstr>¿POR QUÉ SON IMPORTANTES EL COMPROMISO Y EL DIÁLOGO?</vt:lpstr>
      <vt:lpstr>PowerPoint Presentation</vt:lpstr>
      <vt:lpstr>FORMACIÓN ENTRE PARES: RESOLUCIÓN DE DILEMAS SOBRE EL TRABAJO decente </vt:lpstr>
      <vt:lpstr>FORMACIÓN ENTRE PARES: RESOLUCIÓN DE DILEMAS SOBRE EL TRABAJO decente</vt:lpstr>
      <vt:lpstr>PowerPoint Presentation</vt:lpstr>
      <vt:lpstr>ANÁLISIS DE ESCENARIOS:  INVOLUCRAR A PROVEEDORES EN EL TRABAJO DECENTE</vt:lpstr>
      <vt:lpstr>ANÁLISIS DEL ESCENARIO 1: INVOLUCRAR A PROVEEDORES EN EL TRABAJO DECENTE</vt:lpstr>
      <vt:lpstr>ANÁLISIS DE ESCENARIOS: INVOLUCRAR A PROVEEDORES EN EL TRABAJO DECENTE</vt:lpstr>
      <vt:lpstr>PowerPoint Presentation</vt:lpstr>
      <vt:lpstr>Contacte con nosotros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Mari-Lou Dupont</cp:lastModifiedBy>
  <cp:revision>149</cp:revision>
  <dcterms:modified xsi:type="dcterms:W3CDTF">2020-04-23T22:15:44Z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ies>
</file>