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handoutMasterIdLst>
    <p:handoutMasterId r:id="rId44"/>
  </p:handoutMasterIdLst>
  <p:sldIdLst>
    <p:sldId id="257" r:id="rId5"/>
    <p:sldId id="5472" r:id="rId6"/>
    <p:sldId id="5521" r:id="rId7"/>
    <p:sldId id="5527" r:id="rId8"/>
    <p:sldId id="5512" r:id="rId9"/>
    <p:sldId id="5513" r:id="rId10"/>
    <p:sldId id="5518" r:id="rId11"/>
    <p:sldId id="5492" r:id="rId12"/>
    <p:sldId id="5514" r:id="rId13"/>
    <p:sldId id="5526" r:id="rId14"/>
    <p:sldId id="5494" r:id="rId15"/>
    <p:sldId id="5496" r:id="rId16"/>
    <p:sldId id="270" r:id="rId17"/>
    <p:sldId id="5520" r:id="rId18"/>
    <p:sldId id="5497" r:id="rId19"/>
    <p:sldId id="5499" r:id="rId20"/>
    <p:sldId id="5503" r:id="rId21"/>
    <p:sldId id="5519" r:id="rId22"/>
    <p:sldId id="5501" r:id="rId23"/>
    <p:sldId id="5525" r:id="rId24"/>
    <p:sldId id="5485" r:id="rId25"/>
    <p:sldId id="5508" r:id="rId26"/>
    <p:sldId id="5502" r:id="rId27"/>
    <p:sldId id="5506" r:id="rId28"/>
    <p:sldId id="5507" r:id="rId29"/>
    <p:sldId id="5524" r:id="rId30"/>
    <p:sldId id="5510" r:id="rId31"/>
    <p:sldId id="5475" r:id="rId32"/>
    <p:sldId id="263" r:id="rId33"/>
    <p:sldId id="5476" r:id="rId34"/>
    <p:sldId id="5477" r:id="rId35"/>
    <p:sldId id="5523" r:id="rId36"/>
    <p:sldId id="5478" r:id="rId37"/>
    <p:sldId id="5479" r:id="rId38"/>
    <p:sldId id="5480" r:id="rId39"/>
    <p:sldId id="5481" r:id="rId40"/>
    <p:sldId id="5522" r:id="rId41"/>
    <p:sldId id="292"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ki Nattero" initials="MN" lastIdx="1" clrIdx="0">
    <p:extLst/>
  </p:cmAuthor>
  <p:cmAuthor id="2" name="Tilly Mcintosh" initials="TM" lastIdx="2" clrIdx="1">
    <p:extLst/>
  </p:cmAuthor>
  <p:cmAuthor id="3" name="Carolin Seeger" initials="CS" lastIdx="9" clrIdx="2">
    <p:extLst/>
  </p:cmAuthor>
  <p:cmAuthor id="4" name="Nora Boeggemann" initials="NB" lastIdx="8"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8C0545-69A6-A540-B0D7-E3AAC5E781F8}" v="4" dt="2019-04-04T14:40:34.0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93" autoAdjust="0"/>
    <p:restoredTop sz="58752" autoAdjust="0"/>
  </p:normalViewPr>
  <p:slideViewPr>
    <p:cSldViewPr snapToGrid="0" snapToObjects="1">
      <p:cViewPr>
        <p:scale>
          <a:sx n="100" d="100"/>
          <a:sy n="100" d="100"/>
        </p:scale>
        <p:origin x="-3432" y="4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ki Nattero" userId="3e85fe38-bd41-44a7-9fed-222d013f035e" providerId="ADAL" clId="{DACB1BBB-BDDD-1A41-BADA-7CB359831C33}"/>
    <pc:docChg chg="undo redo custSel addSld delSld modSld">
      <pc:chgData name="Meki Nattero" userId="3e85fe38-bd41-44a7-9fed-222d013f035e" providerId="ADAL" clId="{DACB1BBB-BDDD-1A41-BADA-7CB359831C33}" dt="2019-02-26T10:31:34.063" v="749" actId="20577"/>
      <pc:docMkLst>
        <pc:docMk/>
      </pc:docMkLst>
      <pc:sldChg chg="addCm delCm">
        <pc:chgData name="Meki Nattero" userId="3e85fe38-bd41-44a7-9fed-222d013f035e" providerId="ADAL" clId="{DACB1BBB-BDDD-1A41-BADA-7CB359831C33}" dt="2019-02-22T13:44:14.259" v="727" actId="1592"/>
        <pc:sldMkLst>
          <pc:docMk/>
          <pc:sldMk cId="236672834" sldId="263"/>
        </pc:sldMkLst>
      </pc:sldChg>
      <pc:sldChg chg="delCm">
        <pc:chgData name="Meki Nattero" userId="3e85fe38-bd41-44a7-9fed-222d013f035e" providerId="ADAL" clId="{DACB1BBB-BDDD-1A41-BADA-7CB359831C33}" dt="2019-02-22T13:45:18.753" v="728" actId="1592"/>
        <pc:sldMkLst>
          <pc:docMk/>
          <pc:sldMk cId="1848315014" sldId="5481"/>
        </pc:sldMkLst>
      </pc:sldChg>
      <pc:sldChg chg="delCm">
        <pc:chgData name="Meki Nattero" userId="3e85fe38-bd41-44a7-9fed-222d013f035e" providerId="ADAL" clId="{DACB1BBB-BDDD-1A41-BADA-7CB359831C33}" dt="2019-02-22T13:45:52.944" v="729" actId="1592"/>
        <pc:sldMkLst>
          <pc:docMk/>
          <pc:sldMk cId="2286221296" sldId="5499"/>
        </pc:sldMkLst>
      </pc:sldChg>
      <pc:sldChg chg="delCm modCm">
        <pc:chgData name="Meki Nattero" userId="3e85fe38-bd41-44a7-9fed-222d013f035e" providerId="ADAL" clId="{DACB1BBB-BDDD-1A41-BADA-7CB359831C33}" dt="2019-02-22T13:22:51.259" v="1" actId="1592"/>
        <pc:sldMkLst>
          <pc:docMk/>
          <pc:sldMk cId="192005479" sldId="5513"/>
        </pc:sldMkLst>
      </pc:sldChg>
      <pc:sldChg chg="addSp delSp modSp add addCm delCm modNotesTx">
        <pc:chgData name="Meki Nattero" userId="3e85fe38-bd41-44a7-9fed-222d013f035e" providerId="ADAL" clId="{DACB1BBB-BDDD-1A41-BADA-7CB359831C33}" dt="2019-02-26T10:31:34.063" v="749" actId="20577"/>
        <pc:sldMkLst>
          <pc:docMk/>
          <pc:sldMk cId="3770917844" sldId="5519"/>
        </pc:sldMkLst>
        <pc:spChg chg="del">
          <ac:chgData name="Meki Nattero" userId="3e85fe38-bd41-44a7-9fed-222d013f035e" providerId="ADAL" clId="{DACB1BBB-BDDD-1A41-BADA-7CB359831C33}" dt="2019-02-22T13:34:08.665" v="134" actId="478"/>
          <ac:spMkLst>
            <pc:docMk/>
            <pc:sldMk cId="3770917844" sldId="5519"/>
            <ac:spMk id="2" creationId="{1704758D-7CA8-8E4D-B68F-A1E20E120701}"/>
          </ac:spMkLst>
        </pc:spChg>
        <pc:spChg chg="mod">
          <ac:chgData name="Meki Nattero" userId="3e85fe38-bd41-44a7-9fed-222d013f035e" providerId="ADAL" clId="{DACB1BBB-BDDD-1A41-BADA-7CB359831C33}" dt="2019-02-26T10:31:34.063" v="749" actId="20577"/>
          <ac:spMkLst>
            <pc:docMk/>
            <pc:sldMk cId="3770917844" sldId="5519"/>
            <ac:spMk id="3" creationId="{E0F2C228-F6B8-4F7E-AE36-1D98579B9364}"/>
          </ac:spMkLst>
        </pc:spChg>
        <pc:spChg chg="add mod">
          <ac:chgData name="Meki Nattero" userId="3e85fe38-bd41-44a7-9fed-222d013f035e" providerId="ADAL" clId="{DACB1BBB-BDDD-1A41-BADA-7CB359831C33}" dt="2019-02-22T13:39:11.379" v="422" actId="1076"/>
          <ac:spMkLst>
            <pc:docMk/>
            <pc:sldMk cId="3770917844" sldId="5519"/>
            <ac:spMk id="5" creationId="{75638C94-FAFB-2D4C-877B-07C944C5D326}"/>
          </ac:spMkLst>
        </pc:spChg>
        <pc:spChg chg="mod">
          <ac:chgData name="Meki Nattero" userId="3e85fe38-bd41-44a7-9fed-222d013f035e" providerId="ADAL" clId="{DACB1BBB-BDDD-1A41-BADA-7CB359831C33}" dt="2019-02-22T13:35:54.316" v="232" actId="20577"/>
          <ac:spMkLst>
            <pc:docMk/>
            <pc:sldMk cId="3770917844" sldId="5519"/>
            <ac:spMk id="9" creationId="{0F3FB9AB-78EC-6541-A51D-D479FF722DC6}"/>
          </ac:spMkLst>
        </pc:spChg>
      </pc:sldChg>
    </pc:docChg>
  </pc:docChgLst>
  <pc:docChgLst>
    <pc:chgData name="Carolin Seeger" userId="b59ce50a-7fa7-4e3b-97b6-15d1bab758a2" providerId="ADAL" clId="{9F8C0545-69A6-A540-B0D7-E3AAC5E781F8}"/>
    <pc:docChg chg="custSel modSld">
      <pc:chgData name="Carolin Seeger" userId="b59ce50a-7fa7-4e3b-97b6-15d1bab758a2" providerId="ADAL" clId="{9F8C0545-69A6-A540-B0D7-E3AAC5E781F8}" dt="2019-04-04T14:39:49.855" v="29" actId="20577"/>
      <pc:docMkLst>
        <pc:docMk/>
      </pc:docMkLst>
      <pc:sldChg chg="modSp">
        <pc:chgData name="Carolin Seeger" userId="b59ce50a-7fa7-4e3b-97b6-15d1bab758a2" providerId="ADAL" clId="{9F8C0545-69A6-A540-B0D7-E3AAC5E781F8}" dt="2019-04-03T17:20:45.397" v="9" actId="20577"/>
        <pc:sldMkLst>
          <pc:docMk/>
          <pc:sldMk cId="2225977376" sldId="270"/>
        </pc:sldMkLst>
        <pc:spChg chg="mod">
          <ac:chgData name="Carolin Seeger" userId="b59ce50a-7fa7-4e3b-97b6-15d1bab758a2" providerId="ADAL" clId="{9F8C0545-69A6-A540-B0D7-E3AAC5E781F8}" dt="2019-04-03T17:20:45.397" v="9" actId="20577"/>
          <ac:spMkLst>
            <pc:docMk/>
            <pc:sldMk cId="2225977376" sldId="270"/>
            <ac:spMk id="5" creationId="{297AC081-21FE-4966-AC60-18194F2084C1}"/>
          </ac:spMkLst>
        </pc:spChg>
      </pc:sldChg>
      <pc:sldChg chg="modSp">
        <pc:chgData name="Carolin Seeger" userId="b59ce50a-7fa7-4e3b-97b6-15d1bab758a2" providerId="ADAL" clId="{9F8C0545-69A6-A540-B0D7-E3AAC5E781F8}" dt="2019-04-03T17:23:16.424" v="25" actId="20577"/>
        <pc:sldMkLst>
          <pc:docMk/>
          <pc:sldMk cId="2163209035" sldId="5503"/>
        </pc:sldMkLst>
        <pc:spChg chg="mod">
          <ac:chgData name="Carolin Seeger" userId="b59ce50a-7fa7-4e3b-97b6-15d1bab758a2" providerId="ADAL" clId="{9F8C0545-69A6-A540-B0D7-E3AAC5E781F8}" dt="2019-04-03T17:23:16.424" v="25" actId="20577"/>
          <ac:spMkLst>
            <pc:docMk/>
            <pc:sldMk cId="2163209035" sldId="5503"/>
            <ac:spMk id="5" creationId="{297AC081-21FE-4966-AC60-18194F2084C1}"/>
          </ac:spMkLst>
        </pc:spChg>
      </pc:sldChg>
      <pc:sldChg chg="modSp addCm modCm">
        <pc:chgData name="Carolin Seeger" userId="b59ce50a-7fa7-4e3b-97b6-15d1bab758a2" providerId="ADAL" clId="{9F8C0545-69A6-A540-B0D7-E3AAC5E781F8}" dt="2019-04-04T14:39:49.855" v="29" actId="20577"/>
        <pc:sldMkLst>
          <pc:docMk/>
          <pc:sldMk cId="3770917844" sldId="5519"/>
        </pc:sldMkLst>
        <pc:spChg chg="mod">
          <ac:chgData name="Carolin Seeger" userId="b59ce50a-7fa7-4e3b-97b6-15d1bab758a2" providerId="ADAL" clId="{9F8C0545-69A6-A540-B0D7-E3AAC5E781F8}" dt="2019-04-04T14:39:49.855" v="29" actId="20577"/>
          <ac:spMkLst>
            <pc:docMk/>
            <pc:sldMk cId="3770917844" sldId="5519"/>
            <ac:spMk id="3" creationId="{E0F2C228-F6B8-4F7E-AE36-1D98579B9364}"/>
          </ac:spMkLst>
        </pc:spChg>
      </pc:sldChg>
    </pc:docChg>
  </pc:docChgLst>
  <pc:docChgLst>
    <pc:chgData name="Nora Boeggemann" userId="fcd40576-3af5-45e8-8cec-1125987de7d6" providerId="ADAL" clId="{82350BF7-39CC-49EB-A017-67DAED43C5BA}"/>
    <pc:docChg chg="custSel addSld delSld modSld sldOrd">
      <pc:chgData name="Nora Boeggemann" userId="fcd40576-3af5-45e8-8cec-1125987de7d6" providerId="ADAL" clId="{82350BF7-39CC-49EB-A017-67DAED43C5BA}" dt="2019-02-18T14:26:06.971" v="947" actId="207"/>
      <pc:docMkLst>
        <pc:docMk/>
      </pc:docMkLst>
      <pc:sldChg chg="modSp">
        <pc:chgData name="Nora Boeggemann" userId="fcd40576-3af5-45e8-8cec-1125987de7d6" providerId="ADAL" clId="{82350BF7-39CC-49EB-A017-67DAED43C5BA}" dt="2019-02-18T13:48:18.670" v="344" actId="207"/>
        <pc:sldMkLst>
          <pc:docMk/>
          <pc:sldMk cId="2358294239" sldId="257"/>
        </pc:sldMkLst>
        <pc:spChg chg="mod">
          <ac:chgData name="Nora Boeggemann" userId="fcd40576-3af5-45e8-8cec-1125987de7d6" providerId="ADAL" clId="{82350BF7-39CC-49EB-A017-67DAED43C5BA}" dt="2019-02-18T13:48:18.670" v="344" actId="207"/>
          <ac:spMkLst>
            <pc:docMk/>
            <pc:sldMk cId="2358294239" sldId="257"/>
            <ac:spMk id="2" creationId="{F0C92F5A-5450-4898-8300-BFA88083D27C}"/>
          </ac:spMkLst>
        </pc:spChg>
      </pc:sldChg>
      <pc:sldChg chg="modSp">
        <pc:chgData name="Nora Boeggemann" userId="fcd40576-3af5-45e8-8cec-1125987de7d6" providerId="ADAL" clId="{82350BF7-39CC-49EB-A017-67DAED43C5BA}" dt="2019-02-18T12:55:31.833" v="313" actId="113"/>
        <pc:sldMkLst>
          <pc:docMk/>
          <pc:sldMk cId="3105679561" sldId="259"/>
        </pc:sldMkLst>
        <pc:spChg chg="mod">
          <ac:chgData name="Nora Boeggemann" userId="fcd40576-3af5-45e8-8cec-1125987de7d6" providerId="ADAL" clId="{82350BF7-39CC-49EB-A017-67DAED43C5BA}" dt="2019-02-18T12:55:31.833" v="313" actId="113"/>
          <ac:spMkLst>
            <pc:docMk/>
            <pc:sldMk cId="3105679561" sldId="259"/>
            <ac:spMk id="2" creationId="{EA31D090-A2D8-4C93-8BCF-E22393EC2E94}"/>
          </ac:spMkLst>
        </pc:spChg>
      </pc:sldChg>
      <pc:sldChg chg="modSp">
        <pc:chgData name="Nora Boeggemann" userId="fcd40576-3af5-45e8-8cec-1125987de7d6" providerId="ADAL" clId="{82350BF7-39CC-49EB-A017-67DAED43C5BA}" dt="2019-02-18T14:25:20.209" v="888" actId="113"/>
        <pc:sldMkLst>
          <pc:docMk/>
          <pc:sldMk cId="236672834" sldId="263"/>
        </pc:sldMkLst>
        <pc:spChg chg="mod">
          <ac:chgData name="Nora Boeggemann" userId="fcd40576-3af5-45e8-8cec-1125987de7d6" providerId="ADAL" clId="{82350BF7-39CC-49EB-A017-67DAED43C5BA}" dt="2019-02-18T14:25:20.209" v="888" actId="113"/>
          <ac:spMkLst>
            <pc:docMk/>
            <pc:sldMk cId="236672834" sldId="263"/>
            <ac:spMk id="3" creationId="{E0F2C228-F6B8-4F7E-AE36-1D98579B9364}"/>
          </ac:spMkLst>
        </pc:spChg>
      </pc:sldChg>
      <pc:sldChg chg="modSp">
        <pc:chgData name="Nora Boeggemann" userId="fcd40576-3af5-45e8-8cec-1125987de7d6" providerId="ADAL" clId="{82350BF7-39CC-49EB-A017-67DAED43C5BA}" dt="2019-02-18T14:21:21.322" v="714"/>
        <pc:sldMkLst>
          <pc:docMk/>
          <pc:sldMk cId="3846698928" sldId="5472"/>
        </pc:sldMkLst>
        <pc:spChg chg="mod">
          <ac:chgData name="Nora Boeggemann" userId="fcd40576-3af5-45e8-8cec-1125987de7d6" providerId="ADAL" clId="{82350BF7-39CC-49EB-A017-67DAED43C5BA}" dt="2019-02-18T14:21:21.322" v="714"/>
          <ac:spMkLst>
            <pc:docMk/>
            <pc:sldMk cId="3846698928" sldId="5472"/>
            <ac:spMk id="2" creationId="{B05DA20E-113A-4B51-9A2F-4A00430C5838}"/>
          </ac:spMkLst>
        </pc:spChg>
      </pc:sldChg>
      <pc:sldChg chg="modSp">
        <pc:chgData name="Nora Boeggemann" userId="fcd40576-3af5-45e8-8cec-1125987de7d6" providerId="ADAL" clId="{82350BF7-39CC-49EB-A017-67DAED43C5BA}" dt="2019-02-18T11:34:55.615" v="189" actId="207"/>
        <pc:sldMkLst>
          <pc:docMk/>
          <pc:sldMk cId="2763655901" sldId="5476"/>
        </pc:sldMkLst>
        <pc:spChg chg="mod">
          <ac:chgData name="Nora Boeggemann" userId="fcd40576-3af5-45e8-8cec-1125987de7d6" providerId="ADAL" clId="{82350BF7-39CC-49EB-A017-67DAED43C5BA}" dt="2019-02-18T11:34:55.615" v="189" actId="207"/>
          <ac:spMkLst>
            <pc:docMk/>
            <pc:sldMk cId="2763655901" sldId="5476"/>
            <ac:spMk id="2" creationId="{B05DA20E-113A-4B51-9A2F-4A00430C5838}"/>
          </ac:spMkLst>
        </pc:spChg>
      </pc:sldChg>
      <pc:sldChg chg="modSp">
        <pc:chgData name="Nora Boeggemann" userId="fcd40576-3af5-45e8-8cec-1125987de7d6" providerId="ADAL" clId="{82350BF7-39CC-49EB-A017-67DAED43C5BA}" dt="2019-02-18T14:18:47.489" v="635" actId="207"/>
        <pc:sldMkLst>
          <pc:docMk/>
          <pc:sldMk cId="1855234368" sldId="5477"/>
        </pc:sldMkLst>
        <pc:spChg chg="mod">
          <ac:chgData name="Nora Boeggemann" userId="fcd40576-3af5-45e8-8cec-1125987de7d6" providerId="ADAL" clId="{82350BF7-39CC-49EB-A017-67DAED43C5BA}" dt="2019-02-18T14:18:47.489" v="635" actId="207"/>
          <ac:spMkLst>
            <pc:docMk/>
            <pc:sldMk cId="1855234368" sldId="5477"/>
            <ac:spMk id="2" creationId="{B05DA20E-113A-4B51-9A2F-4A00430C5838}"/>
          </ac:spMkLst>
        </pc:spChg>
      </pc:sldChg>
      <pc:sldChg chg="modSp">
        <pc:chgData name="Nora Boeggemann" userId="fcd40576-3af5-45e8-8cec-1125987de7d6" providerId="ADAL" clId="{82350BF7-39CC-49EB-A017-67DAED43C5BA}" dt="2019-02-18T14:25:35.348" v="896" actId="20577"/>
        <pc:sldMkLst>
          <pc:docMk/>
          <pc:sldMk cId="3118216938" sldId="5478"/>
        </pc:sldMkLst>
        <pc:spChg chg="mod">
          <ac:chgData name="Nora Boeggemann" userId="fcd40576-3af5-45e8-8cec-1125987de7d6" providerId="ADAL" clId="{82350BF7-39CC-49EB-A017-67DAED43C5BA}" dt="2019-02-18T14:25:35.348" v="896" actId="20577"/>
          <ac:spMkLst>
            <pc:docMk/>
            <pc:sldMk cId="3118216938" sldId="5478"/>
            <ac:spMk id="3" creationId="{E0F2C228-F6B8-4F7E-AE36-1D98579B9364}"/>
          </ac:spMkLst>
        </pc:spChg>
      </pc:sldChg>
      <pc:sldChg chg="modSp">
        <pc:chgData name="Nora Boeggemann" userId="fcd40576-3af5-45e8-8cec-1125987de7d6" providerId="ADAL" clId="{82350BF7-39CC-49EB-A017-67DAED43C5BA}" dt="2019-02-18T14:26:06.971" v="947" actId="207"/>
        <pc:sldMkLst>
          <pc:docMk/>
          <pc:sldMk cId="1848315014" sldId="5481"/>
        </pc:sldMkLst>
        <pc:spChg chg="mod">
          <ac:chgData name="Nora Boeggemann" userId="fcd40576-3af5-45e8-8cec-1125987de7d6" providerId="ADAL" clId="{82350BF7-39CC-49EB-A017-67DAED43C5BA}" dt="2019-02-18T14:26:06.971" v="947" actId="207"/>
          <ac:spMkLst>
            <pc:docMk/>
            <pc:sldMk cId="1848315014" sldId="5481"/>
            <ac:spMk id="3" creationId="{E0F2C228-F6B8-4F7E-AE36-1D98579B9364}"/>
          </ac:spMkLst>
        </pc:spChg>
      </pc:sldChg>
      <pc:sldChg chg="modSp">
        <pc:chgData name="Nora Boeggemann" userId="fcd40576-3af5-45e8-8cec-1125987de7d6" providerId="ADAL" clId="{82350BF7-39CC-49EB-A017-67DAED43C5BA}" dt="2019-02-18T13:53:07.127" v="395" actId="20577"/>
        <pc:sldMkLst>
          <pc:docMk/>
          <pc:sldMk cId="1991357258" sldId="5492"/>
        </pc:sldMkLst>
        <pc:spChg chg="mod">
          <ac:chgData name="Nora Boeggemann" userId="fcd40576-3af5-45e8-8cec-1125987de7d6" providerId="ADAL" clId="{82350BF7-39CC-49EB-A017-67DAED43C5BA}" dt="2019-02-18T11:10:05.670" v="126"/>
          <ac:spMkLst>
            <pc:docMk/>
            <pc:sldMk cId="1991357258" sldId="5492"/>
            <ac:spMk id="2" creationId="{B05DA20E-113A-4B51-9A2F-4A00430C5838}"/>
          </ac:spMkLst>
        </pc:spChg>
        <pc:spChg chg="mod">
          <ac:chgData name="Nora Boeggemann" userId="fcd40576-3af5-45e8-8cec-1125987de7d6" providerId="ADAL" clId="{82350BF7-39CC-49EB-A017-67DAED43C5BA}" dt="2019-02-18T13:53:07.127" v="395" actId="20577"/>
          <ac:spMkLst>
            <pc:docMk/>
            <pc:sldMk cId="1991357258" sldId="5492"/>
            <ac:spMk id="3" creationId="{E0F2C228-F6B8-4F7E-AE36-1D98579B9364}"/>
          </ac:spMkLst>
        </pc:spChg>
      </pc:sldChg>
      <pc:sldChg chg="modSp">
        <pc:chgData name="Nora Boeggemann" userId="fcd40576-3af5-45e8-8cec-1125987de7d6" providerId="ADAL" clId="{82350BF7-39CC-49EB-A017-67DAED43C5BA}" dt="2019-02-18T14:11:38.424" v="531" actId="948"/>
        <pc:sldMkLst>
          <pc:docMk/>
          <pc:sldMk cId="4238640462" sldId="5494"/>
        </pc:sldMkLst>
        <pc:spChg chg="mod">
          <ac:chgData name="Nora Boeggemann" userId="fcd40576-3af5-45e8-8cec-1125987de7d6" providerId="ADAL" clId="{82350BF7-39CC-49EB-A017-67DAED43C5BA}" dt="2019-02-18T14:11:38.424" v="531" actId="948"/>
          <ac:spMkLst>
            <pc:docMk/>
            <pc:sldMk cId="4238640462" sldId="5494"/>
            <ac:spMk id="3" creationId="{E0F2C228-F6B8-4F7E-AE36-1D98579B9364}"/>
          </ac:spMkLst>
        </pc:spChg>
        <pc:spChg chg="mod">
          <ac:chgData name="Nora Boeggemann" userId="fcd40576-3af5-45e8-8cec-1125987de7d6" providerId="ADAL" clId="{82350BF7-39CC-49EB-A017-67DAED43C5BA}" dt="2019-02-18T11:22:52.203" v="154" actId="20577"/>
          <ac:spMkLst>
            <pc:docMk/>
            <pc:sldMk cId="4238640462" sldId="5494"/>
            <ac:spMk id="9" creationId="{0F3FB9AB-78EC-6541-A51D-D479FF722DC6}"/>
          </ac:spMkLst>
        </pc:spChg>
      </pc:sldChg>
      <pc:sldChg chg="modSp">
        <pc:chgData name="Nora Boeggemann" userId="fcd40576-3af5-45e8-8cec-1125987de7d6" providerId="ADAL" clId="{82350BF7-39CC-49EB-A017-67DAED43C5BA}" dt="2019-02-18T14:08:39.348" v="442" actId="20577"/>
        <pc:sldMkLst>
          <pc:docMk/>
          <pc:sldMk cId="2795918577" sldId="5496"/>
        </pc:sldMkLst>
        <pc:spChg chg="mod">
          <ac:chgData name="Nora Boeggemann" userId="fcd40576-3af5-45e8-8cec-1125987de7d6" providerId="ADAL" clId="{82350BF7-39CC-49EB-A017-67DAED43C5BA}" dt="2019-02-18T14:08:39.348" v="442" actId="20577"/>
          <ac:spMkLst>
            <pc:docMk/>
            <pc:sldMk cId="2795918577" sldId="5496"/>
            <ac:spMk id="3" creationId="{E0F2C228-F6B8-4F7E-AE36-1D98579B9364}"/>
          </ac:spMkLst>
        </pc:spChg>
        <pc:spChg chg="mod">
          <ac:chgData name="Nora Boeggemann" userId="fcd40576-3af5-45e8-8cec-1125987de7d6" providerId="ADAL" clId="{82350BF7-39CC-49EB-A017-67DAED43C5BA}" dt="2019-02-18T13:57:22.008" v="426" actId="6549"/>
          <ac:spMkLst>
            <pc:docMk/>
            <pc:sldMk cId="2795918577" sldId="5496"/>
            <ac:spMk id="9" creationId="{0F3FB9AB-78EC-6541-A51D-D479FF722DC6}"/>
          </ac:spMkLst>
        </pc:spChg>
      </pc:sldChg>
      <pc:sldChg chg="modSp">
        <pc:chgData name="Nora Boeggemann" userId="fcd40576-3af5-45e8-8cec-1125987de7d6" providerId="ADAL" clId="{82350BF7-39CC-49EB-A017-67DAED43C5BA}" dt="2019-02-18T14:23:44.771" v="780" actId="255"/>
        <pc:sldMkLst>
          <pc:docMk/>
          <pc:sldMk cId="2286221296" sldId="5499"/>
        </pc:sldMkLst>
        <pc:spChg chg="mod">
          <ac:chgData name="Nora Boeggemann" userId="fcd40576-3af5-45e8-8cec-1125987de7d6" providerId="ADAL" clId="{82350BF7-39CC-49EB-A017-67DAED43C5BA}" dt="2019-02-18T14:23:44.771" v="780" actId="255"/>
          <ac:spMkLst>
            <pc:docMk/>
            <pc:sldMk cId="2286221296" sldId="5499"/>
            <ac:spMk id="5" creationId="{297AC081-21FE-4966-AC60-18194F2084C1}"/>
          </ac:spMkLst>
        </pc:spChg>
      </pc:sldChg>
      <pc:sldChg chg="modSp">
        <pc:chgData name="Nora Boeggemann" userId="fcd40576-3af5-45e8-8cec-1125987de7d6" providerId="ADAL" clId="{82350BF7-39CC-49EB-A017-67DAED43C5BA}" dt="2019-02-18T14:13:16.638" v="598" actId="20577"/>
        <pc:sldMkLst>
          <pc:docMk/>
          <pc:sldMk cId="681247194" sldId="5501"/>
        </pc:sldMkLst>
        <pc:spChg chg="mod">
          <ac:chgData name="Nora Boeggemann" userId="fcd40576-3af5-45e8-8cec-1125987de7d6" providerId="ADAL" clId="{82350BF7-39CC-49EB-A017-67DAED43C5BA}" dt="2019-02-18T14:13:16.638" v="598" actId="20577"/>
          <ac:spMkLst>
            <pc:docMk/>
            <pc:sldMk cId="681247194" sldId="5501"/>
            <ac:spMk id="3" creationId="{E0F2C228-F6B8-4F7E-AE36-1D98579B9364}"/>
          </ac:spMkLst>
        </pc:spChg>
      </pc:sldChg>
      <pc:sldChg chg="modSp">
        <pc:chgData name="Nora Boeggemann" userId="fcd40576-3af5-45e8-8cec-1125987de7d6" providerId="ADAL" clId="{82350BF7-39CC-49EB-A017-67DAED43C5BA}" dt="2019-02-18T14:24:36.967" v="832" actId="207"/>
        <pc:sldMkLst>
          <pc:docMk/>
          <pc:sldMk cId="975534335" sldId="5502"/>
        </pc:sldMkLst>
        <pc:spChg chg="mod">
          <ac:chgData name="Nora Boeggemann" userId="fcd40576-3af5-45e8-8cec-1125987de7d6" providerId="ADAL" clId="{82350BF7-39CC-49EB-A017-67DAED43C5BA}" dt="2019-02-18T14:24:36.967" v="832" actId="207"/>
          <ac:spMkLst>
            <pc:docMk/>
            <pc:sldMk cId="975534335" sldId="5502"/>
            <ac:spMk id="3" creationId="{E0F2C228-F6B8-4F7E-AE36-1D98579B9364}"/>
          </ac:spMkLst>
        </pc:spChg>
      </pc:sldChg>
      <pc:sldChg chg="modSp">
        <pc:chgData name="Nora Boeggemann" userId="fcd40576-3af5-45e8-8cec-1125987de7d6" providerId="ADAL" clId="{82350BF7-39CC-49EB-A017-67DAED43C5BA}" dt="2019-02-18T14:25:00.904" v="886" actId="255"/>
        <pc:sldMkLst>
          <pc:docMk/>
          <pc:sldMk cId="1651345366" sldId="5507"/>
        </pc:sldMkLst>
        <pc:spChg chg="mod">
          <ac:chgData name="Nora Boeggemann" userId="fcd40576-3af5-45e8-8cec-1125987de7d6" providerId="ADAL" clId="{82350BF7-39CC-49EB-A017-67DAED43C5BA}" dt="2019-02-18T14:25:00.904" v="886" actId="255"/>
          <ac:spMkLst>
            <pc:docMk/>
            <pc:sldMk cId="1651345366" sldId="5507"/>
            <ac:spMk id="3" creationId="{E0F2C228-F6B8-4F7E-AE36-1D98579B9364}"/>
          </ac:spMkLst>
        </pc:spChg>
      </pc:sldChg>
      <pc:sldChg chg="modSp">
        <pc:chgData name="Nora Boeggemann" userId="fcd40576-3af5-45e8-8cec-1125987de7d6" providerId="ADAL" clId="{82350BF7-39CC-49EB-A017-67DAED43C5BA}" dt="2019-02-18T14:16:53.930" v="616" actId="207"/>
        <pc:sldMkLst>
          <pc:docMk/>
          <pc:sldMk cId="81419604" sldId="5508"/>
        </pc:sldMkLst>
        <pc:spChg chg="mod">
          <ac:chgData name="Nora Boeggemann" userId="fcd40576-3af5-45e8-8cec-1125987de7d6" providerId="ADAL" clId="{82350BF7-39CC-49EB-A017-67DAED43C5BA}" dt="2019-02-18T14:16:53.930" v="616" actId="207"/>
          <ac:spMkLst>
            <pc:docMk/>
            <pc:sldMk cId="81419604" sldId="5508"/>
            <ac:spMk id="9" creationId="{0F3FB9AB-78EC-6541-A51D-D479FF722DC6}"/>
          </ac:spMkLst>
        </pc:spChg>
      </pc:sldChg>
      <pc:sldChg chg="modSp">
        <pc:chgData name="Nora Boeggemann" userId="fcd40576-3af5-45e8-8cec-1125987de7d6" providerId="ADAL" clId="{82350BF7-39CC-49EB-A017-67DAED43C5BA}" dt="2019-02-18T11:37:27.518" v="262" actId="207"/>
        <pc:sldMkLst>
          <pc:docMk/>
          <pc:sldMk cId="2422354142" sldId="5510"/>
        </pc:sldMkLst>
        <pc:spChg chg="mod">
          <ac:chgData name="Nora Boeggemann" userId="fcd40576-3af5-45e8-8cec-1125987de7d6" providerId="ADAL" clId="{82350BF7-39CC-49EB-A017-67DAED43C5BA}" dt="2019-02-18T11:37:27.518" v="262" actId="207"/>
          <ac:spMkLst>
            <pc:docMk/>
            <pc:sldMk cId="2422354142" sldId="5510"/>
            <ac:spMk id="4" creationId="{2C02A31C-DACA-4AF5-A8BA-FBE2909E7B86}"/>
          </ac:spMkLst>
        </pc:spChg>
      </pc:sldChg>
      <pc:sldChg chg="modSp">
        <pc:chgData name="Nora Boeggemann" userId="fcd40576-3af5-45e8-8cec-1125987de7d6" providerId="ADAL" clId="{82350BF7-39CC-49EB-A017-67DAED43C5BA}" dt="2019-02-18T12:57:32.783" v="320" actId="20577"/>
        <pc:sldMkLst>
          <pc:docMk/>
          <pc:sldMk cId="1186309496" sldId="5512"/>
        </pc:sldMkLst>
        <pc:spChg chg="mod">
          <ac:chgData name="Nora Boeggemann" userId="fcd40576-3af5-45e8-8cec-1125987de7d6" providerId="ADAL" clId="{82350BF7-39CC-49EB-A017-67DAED43C5BA}" dt="2019-02-18T12:57:32.783" v="320" actId="20577"/>
          <ac:spMkLst>
            <pc:docMk/>
            <pc:sldMk cId="1186309496" sldId="5512"/>
            <ac:spMk id="3" creationId="{E0F2C228-F6B8-4F7E-AE36-1D98579B9364}"/>
          </ac:spMkLst>
        </pc:spChg>
      </pc:sldChg>
      <pc:sldChg chg="modSp">
        <pc:chgData name="Nora Boeggemann" userId="fcd40576-3af5-45e8-8cec-1125987de7d6" providerId="ADAL" clId="{82350BF7-39CC-49EB-A017-67DAED43C5BA}" dt="2019-02-18T11:25:28.581" v="170" actId="122"/>
        <pc:sldMkLst>
          <pc:docMk/>
          <pc:sldMk cId="192005479" sldId="5513"/>
        </pc:sldMkLst>
        <pc:spChg chg="mod">
          <ac:chgData name="Nora Boeggemann" userId="fcd40576-3af5-45e8-8cec-1125987de7d6" providerId="ADAL" clId="{82350BF7-39CC-49EB-A017-67DAED43C5BA}" dt="2019-02-18T11:25:28.581" v="170" actId="122"/>
          <ac:spMkLst>
            <pc:docMk/>
            <pc:sldMk cId="192005479" sldId="5513"/>
            <ac:spMk id="3" creationId="{E0F2C228-F6B8-4F7E-AE36-1D98579B9364}"/>
          </ac:spMkLst>
        </pc:spChg>
      </pc:sldChg>
      <pc:sldChg chg="modSp add ord">
        <pc:chgData name="Nora Boeggemann" userId="fcd40576-3af5-45e8-8cec-1125987de7d6" providerId="ADAL" clId="{82350BF7-39CC-49EB-A017-67DAED43C5BA}" dt="2019-02-18T14:08:43.655" v="443" actId="20577"/>
        <pc:sldMkLst>
          <pc:docMk/>
          <pc:sldMk cId="3668822689" sldId="5514"/>
        </pc:sldMkLst>
        <pc:spChg chg="mod">
          <ac:chgData name="Nora Boeggemann" userId="fcd40576-3af5-45e8-8cec-1125987de7d6" providerId="ADAL" clId="{82350BF7-39CC-49EB-A017-67DAED43C5BA}" dt="2019-02-18T11:13:24.910" v="149" actId="20577"/>
          <ac:spMkLst>
            <pc:docMk/>
            <pc:sldMk cId="3668822689" sldId="5514"/>
            <ac:spMk id="2" creationId="{B05DA20E-113A-4B51-9A2F-4A00430C5838}"/>
          </ac:spMkLst>
        </pc:spChg>
        <pc:spChg chg="mod">
          <ac:chgData name="Nora Boeggemann" userId="fcd40576-3af5-45e8-8cec-1125987de7d6" providerId="ADAL" clId="{82350BF7-39CC-49EB-A017-67DAED43C5BA}" dt="2019-02-18T14:08:43.655" v="443" actId="20577"/>
          <ac:spMkLst>
            <pc:docMk/>
            <pc:sldMk cId="3668822689" sldId="5514"/>
            <ac:spMk id="3" creationId="{E0F2C228-F6B8-4F7E-AE36-1D98579B9364}"/>
          </ac:spMkLst>
        </pc:spChg>
      </pc:sldChg>
    </pc:docChg>
  </pc:docChgLst>
  <pc:docChgLst>
    <pc:chgData name="Carolin Seeger" userId="b59ce50a-7fa7-4e3b-97b6-15d1bab758a2" providerId="ADAL" clId="{17AEB15D-E065-B74B-B950-3A27D540B2FA}"/>
    <pc:docChg chg="custSel modSld">
      <pc:chgData name="Carolin Seeger" userId="b59ce50a-7fa7-4e3b-97b6-15d1bab758a2" providerId="ADAL" clId="{17AEB15D-E065-B74B-B950-3A27D540B2FA}" dt="2019-02-20T13:11:07.965" v="14"/>
      <pc:docMkLst>
        <pc:docMk/>
      </pc:docMkLst>
      <pc:sldChg chg="addCm modCm">
        <pc:chgData name="Carolin Seeger" userId="b59ce50a-7fa7-4e3b-97b6-15d1bab758a2" providerId="ADAL" clId="{17AEB15D-E065-B74B-B950-3A27D540B2FA}" dt="2019-02-20T13:05:47.977" v="10" actId="1589"/>
        <pc:sldMkLst>
          <pc:docMk/>
          <pc:sldMk cId="2358294239" sldId="257"/>
        </pc:sldMkLst>
      </pc:sldChg>
      <pc:sldChg chg="addCm modCm">
        <pc:chgData name="Carolin Seeger" userId="b59ce50a-7fa7-4e3b-97b6-15d1bab758a2" providerId="ADAL" clId="{17AEB15D-E065-B74B-B950-3A27D540B2FA}" dt="2019-02-20T08:59:50.132" v="1"/>
        <pc:sldMkLst>
          <pc:docMk/>
          <pc:sldMk cId="236672834" sldId="263"/>
        </pc:sldMkLst>
      </pc:sldChg>
      <pc:sldChg chg="addCm modCm">
        <pc:chgData name="Carolin Seeger" userId="b59ce50a-7fa7-4e3b-97b6-15d1bab758a2" providerId="ADAL" clId="{17AEB15D-E065-B74B-B950-3A27D540B2FA}" dt="2019-02-20T13:04:57.842" v="7"/>
        <pc:sldMkLst>
          <pc:docMk/>
          <pc:sldMk cId="3846698928" sldId="5472"/>
        </pc:sldMkLst>
      </pc:sldChg>
      <pc:sldChg chg="addCm modCm">
        <pc:chgData name="Carolin Seeger" userId="b59ce50a-7fa7-4e3b-97b6-15d1bab758a2" providerId="ADAL" clId="{17AEB15D-E065-B74B-B950-3A27D540B2FA}" dt="2019-02-20T09:00:49.121" v="3"/>
        <pc:sldMkLst>
          <pc:docMk/>
          <pc:sldMk cId="1848315014" sldId="5481"/>
        </pc:sldMkLst>
      </pc:sldChg>
      <pc:sldChg chg="addCm modCm">
        <pc:chgData name="Carolin Seeger" userId="b59ce50a-7fa7-4e3b-97b6-15d1bab758a2" providerId="ADAL" clId="{17AEB15D-E065-B74B-B950-3A27D540B2FA}" dt="2019-02-20T13:11:07.965" v="14"/>
        <pc:sldMkLst>
          <pc:docMk/>
          <pc:sldMk cId="3997225297" sldId="5485"/>
        </pc:sldMkLst>
      </pc:sldChg>
      <pc:sldChg chg="addCm modCm">
        <pc:chgData name="Carolin Seeger" userId="b59ce50a-7fa7-4e3b-97b6-15d1bab758a2" providerId="ADAL" clId="{17AEB15D-E065-B74B-B950-3A27D540B2FA}" dt="2019-02-20T09:01:06.977" v="5"/>
        <pc:sldMkLst>
          <pc:docMk/>
          <pc:sldMk cId="1186309496" sldId="5512"/>
        </pc:sldMkLst>
      </pc:sldChg>
    </pc:docChg>
  </pc:docChgLst>
  <pc:docChgLst>
    <pc:chgData name="Nora Boeggemann" userId="fcd40576-3af5-45e8-8cec-1125987de7d6" providerId="ADAL" clId="{B29B9ADE-144E-46BB-AAD0-6324F3536491}"/>
    <pc:docChg chg="undo custSel addSld delSld modSld sldOrd">
      <pc:chgData name="Nora Boeggemann" userId="fcd40576-3af5-45e8-8cec-1125987de7d6" providerId="ADAL" clId="{B29B9ADE-144E-46BB-AAD0-6324F3536491}" dt="2019-02-21T09:41:48.462" v="6025" actId="20577"/>
      <pc:docMkLst>
        <pc:docMk/>
      </pc:docMkLst>
      <pc:sldChg chg="modSp delCm modNotesTx">
        <pc:chgData name="Nora Boeggemann" userId="fcd40576-3af5-45e8-8cec-1125987de7d6" providerId="ADAL" clId="{B29B9ADE-144E-46BB-AAD0-6324F3536491}" dt="2019-02-21T09:11:31.694" v="5457" actId="20577"/>
        <pc:sldMkLst>
          <pc:docMk/>
          <pc:sldMk cId="2358294239" sldId="257"/>
        </pc:sldMkLst>
        <pc:spChg chg="mod">
          <ac:chgData name="Nora Boeggemann" userId="fcd40576-3af5-45e8-8cec-1125987de7d6" providerId="ADAL" clId="{B29B9ADE-144E-46BB-AAD0-6324F3536491}" dt="2019-02-20T22:08:36.745" v="1842" actId="20577"/>
          <ac:spMkLst>
            <pc:docMk/>
            <pc:sldMk cId="2358294239" sldId="257"/>
            <ac:spMk id="2" creationId="{F0C92F5A-5450-4898-8300-BFA88083D27C}"/>
          </ac:spMkLst>
        </pc:spChg>
      </pc:sldChg>
      <pc:sldChg chg="modSp">
        <pc:chgData name="Nora Boeggemann" userId="fcd40576-3af5-45e8-8cec-1125987de7d6" providerId="ADAL" clId="{B29B9ADE-144E-46BB-AAD0-6324F3536491}" dt="2019-02-20T22:51:34.461" v="3305" actId="207"/>
        <pc:sldMkLst>
          <pc:docMk/>
          <pc:sldMk cId="3105679561" sldId="259"/>
        </pc:sldMkLst>
        <pc:spChg chg="mod">
          <ac:chgData name="Nora Boeggemann" userId="fcd40576-3af5-45e8-8cec-1125987de7d6" providerId="ADAL" clId="{B29B9ADE-144E-46BB-AAD0-6324F3536491}" dt="2019-02-20T22:51:08.411" v="3300" actId="20577"/>
          <ac:spMkLst>
            <pc:docMk/>
            <pc:sldMk cId="3105679561" sldId="259"/>
            <ac:spMk id="2" creationId="{EA31D090-A2D8-4C93-8BCF-E22393EC2E94}"/>
          </ac:spMkLst>
        </pc:spChg>
        <pc:spChg chg="mod">
          <ac:chgData name="Nora Boeggemann" userId="fcd40576-3af5-45e8-8cec-1125987de7d6" providerId="ADAL" clId="{B29B9ADE-144E-46BB-AAD0-6324F3536491}" dt="2019-02-20T22:51:34.461" v="3305" actId="207"/>
          <ac:spMkLst>
            <pc:docMk/>
            <pc:sldMk cId="3105679561" sldId="259"/>
            <ac:spMk id="3" creationId="{CCAFC360-ECE5-4524-B0A7-80A3B3355DF5}"/>
          </ac:spMkLst>
        </pc:spChg>
      </pc:sldChg>
      <pc:sldChg chg="modSp">
        <pc:chgData name="Nora Boeggemann" userId="fcd40576-3af5-45e8-8cec-1125987de7d6" providerId="ADAL" clId="{B29B9ADE-144E-46BB-AAD0-6324F3536491}" dt="2019-02-21T09:38:14.888" v="5958" actId="20577"/>
        <pc:sldMkLst>
          <pc:docMk/>
          <pc:sldMk cId="236672834" sldId="263"/>
        </pc:sldMkLst>
        <pc:spChg chg="mod">
          <ac:chgData name="Nora Boeggemann" userId="fcd40576-3af5-45e8-8cec-1125987de7d6" providerId="ADAL" clId="{B29B9ADE-144E-46BB-AAD0-6324F3536491}" dt="2019-02-21T09:38:08.212" v="5956" actId="20577"/>
          <ac:spMkLst>
            <pc:docMk/>
            <pc:sldMk cId="236672834" sldId="263"/>
            <ac:spMk id="2" creationId="{B05DA20E-113A-4B51-9A2F-4A00430C5838}"/>
          </ac:spMkLst>
        </pc:spChg>
        <pc:spChg chg="mod">
          <ac:chgData name="Nora Boeggemann" userId="fcd40576-3af5-45e8-8cec-1125987de7d6" providerId="ADAL" clId="{B29B9ADE-144E-46BB-AAD0-6324F3536491}" dt="2019-02-21T09:38:14.888" v="5958" actId="20577"/>
          <ac:spMkLst>
            <pc:docMk/>
            <pc:sldMk cId="236672834" sldId="263"/>
            <ac:spMk id="3" creationId="{E0F2C228-F6B8-4F7E-AE36-1D98579B9364}"/>
          </ac:spMkLst>
        </pc:spChg>
      </pc:sldChg>
      <pc:sldChg chg="modSp modNotesTx">
        <pc:chgData name="Nora Boeggemann" userId="fcd40576-3af5-45e8-8cec-1125987de7d6" providerId="ADAL" clId="{B29B9ADE-144E-46BB-AAD0-6324F3536491}" dt="2019-02-21T09:18:35.396" v="5541" actId="20577"/>
        <pc:sldMkLst>
          <pc:docMk/>
          <pc:sldMk cId="2225977376" sldId="270"/>
        </pc:sldMkLst>
        <pc:spChg chg="mod">
          <ac:chgData name="Nora Boeggemann" userId="fcd40576-3af5-45e8-8cec-1125987de7d6" providerId="ADAL" clId="{B29B9ADE-144E-46BB-AAD0-6324F3536491}" dt="2019-02-21T09:18:35.396" v="5541" actId="20577"/>
          <ac:spMkLst>
            <pc:docMk/>
            <pc:sldMk cId="2225977376" sldId="270"/>
            <ac:spMk id="5" creationId="{297AC081-21FE-4966-AC60-18194F2084C1}"/>
          </ac:spMkLst>
        </pc:spChg>
      </pc:sldChg>
      <pc:sldChg chg="modSp delCm">
        <pc:chgData name="Nora Boeggemann" userId="fcd40576-3af5-45e8-8cec-1125987de7d6" providerId="ADAL" clId="{B29B9ADE-144E-46BB-AAD0-6324F3536491}" dt="2019-02-20T22:51:03.747" v="3298" actId="20577"/>
        <pc:sldMkLst>
          <pc:docMk/>
          <pc:sldMk cId="3846698928" sldId="5472"/>
        </pc:sldMkLst>
        <pc:spChg chg="mod">
          <ac:chgData name="Nora Boeggemann" userId="fcd40576-3af5-45e8-8cec-1125987de7d6" providerId="ADAL" clId="{B29B9ADE-144E-46BB-AAD0-6324F3536491}" dt="2019-02-20T22:51:03.747" v="3298" actId="20577"/>
          <ac:spMkLst>
            <pc:docMk/>
            <pc:sldMk cId="3846698928" sldId="5472"/>
            <ac:spMk id="2" creationId="{B05DA20E-113A-4B51-9A2F-4A00430C5838}"/>
          </ac:spMkLst>
        </pc:spChg>
        <pc:spChg chg="mod">
          <ac:chgData name="Nora Boeggemann" userId="fcd40576-3af5-45e8-8cec-1125987de7d6" providerId="ADAL" clId="{B29B9ADE-144E-46BB-AAD0-6324F3536491}" dt="2019-02-20T22:49:24.655" v="3273" actId="207"/>
          <ac:spMkLst>
            <pc:docMk/>
            <pc:sldMk cId="3846698928" sldId="5472"/>
            <ac:spMk id="3" creationId="{E0F2C228-F6B8-4F7E-AE36-1D98579B9364}"/>
          </ac:spMkLst>
        </pc:spChg>
      </pc:sldChg>
      <pc:sldChg chg="modSp">
        <pc:chgData name="Nora Boeggemann" userId="fcd40576-3af5-45e8-8cec-1125987de7d6" providerId="ADAL" clId="{B29B9ADE-144E-46BB-AAD0-6324F3536491}" dt="2019-02-21T09:37:58.241" v="5955" actId="14100"/>
        <pc:sldMkLst>
          <pc:docMk/>
          <pc:sldMk cId="2680660918" sldId="5475"/>
        </pc:sldMkLst>
        <pc:spChg chg="mod">
          <ac:chgData name="Nora Boeggemann" userId="fcd40576-3af5-45e8-8cec-1125987de7d6" providerId="ADAL" clId="{B29B9ADE-144E-46BB-AAD0-6324F3536491}" dt="2019-02-21T09:37:58.241" v="5955" actId="14100"/>
          <ac:spMkLst>
            <pc:docMk/>
            <pc:sldMk cId="2680660918" sldId="5475"/>
            <ac:spMk id="5" creationId="{297AC081-21FE-4966-AC60-18194F2084C1}"/>
          </ac:spMkLst>
        </pc:spChg>
      </pc:sldChg>
      <pc:sldChg chg="modSp">
        <pc:chgData name="Nora Boeggemann" userId="fcd40576-3af5-45e8-8cec-1125987de7d6" providerId="ADAL" clId="{B29B9ADE-144E-46BB-AAD0-6324F3536491}" dt="2019-02-21T09:38:56.445" v="5962"/>
        <pc:sldMkLst>
          <pc:docMk/>
          <pc:sldMk cId="2763655901" sldId="5476"/>
        </pc:sldMkLst>
        <pc:spChg chg="mod">
          <ac:chgData name="Nora Boeggemann" userId="fcd40576-3af5-45e8-8cec-1125987de7d6" providerId="ADAL" clId="{B29B9ADE-144E-46BB-AAD0-6324F3536491}" dt="2019-02-21T09:38:56.445" v="5962"/>
          <ac:spMkLst>
            <pc:docMk/>
            <pc:sldMk cId="2763655901" sldId="5476"/>
            <ac:spMk id="2" creationId="{B05DA20E-113A-4B51-9A2F-4A00430C5838}"/>
          </ac:spMkLst>
        </pc:spChg>
      </pc:sldChg>
      <pc:sldChg chg="modSp">
        <pc:chgData name="Nora Boeggemann" userId="fcd40576-3af5-45e8-8cec-1125987de7d6" providerId="ADAL" clId="{B29B9ADE-144E-46BB-AAD0-6324F3536491}" dt="2019-02-21T09:38:51.578" v="5961"/>
        <pc:sldMkLst>
          <pc:docMk/>
          <pc:sldMk cId="1855234368" sldId="5477"/>
        </pc:sldMkLst>
        <pc:spChg chg="mod">
          <ac:chgData name="Nora Boeggemann" userId="fcd40576-3af5-45e8-8cec-1125987de7d6" providerId="ADAL" clId="{B29B9ADE-144E-46BB-AAD0-6324F3536491}" dt="2019-02-21T09:38:51.578" v="5961"/>
          <ac:spMkLst>
            <pc:docMk/>
            <pc:sldMk cId="1855234368" sldId="5477"/>
            <ac:spMk id="2" creationId="{B05DA20E-113A-4B51-9A2F-4A00430C5838}"/>
          </ac:spMkLst>
        </pc:spChg>
      </pc:sldChg>
      <pc:sldChg chg="modSp">
        <pc:chgData name="Nora Boeggemann" userId="fcd40576-3af5-45e8-8cec-1125987de7d6" providerId="ADAL" clId="{B29B9ADE-144E-46BB-AAD0-6324F3536491}" dt="2019-02-21T09:41:48.462" v="6025" actId="20577"/>
        <pc:sldMkLst>
          <pc:docMk/>
          <pc:sldMk cId="3118216938" sldId="5478"/>
        </pc:sldMkLst>
        <pc:spChg chg="mod">
          <ac:chgData name="Nora Boeggemann" userId="fcd40576-3af5-45e8-8cec-1125987de7d6" providerId="ADAL" clId="{B29B9ADE-144E-46BB-AAD0-6324F3536491}" dt="2019-02-21T09:40:45.930" v="5998" actId="207"/>
          <ac:spMkLst>
            <pc:docMk/>
            <pc:sldMk cId="3118216938" sldId="5478"/>
            <ac:spMk id="2" creationId="{B05DA20E-113A-4B51-9A2F-4A00430C5838}"/>
          </ac:spMkLst>
        </pc:spChg>
        <pc:spChg chg="mod">
          <ac:chgData name="Nora Boeggemann" userId="fcd40576-3af5-45e8-8cec-1125987de7d6" providerId="ADAL" clId="{B29B9ADE-144E-46BB-AAD0-6324F3536491}" dt="2019-02-21T09:41:48.462" v="6025" actId="20577"/>
          <ac:spMkLst>
            <pc:docMk/>
            <pc:sldMk cId="3118216938" sldId="5478"/>
            <ac:spMk id="3" creationId="{E0F2C228-F6B8-4F7E-AE36-1D98579B9364}"/>
          </ac:spMkLst>
        </pc:spChg>
      </pc:sldChg>
      <pc:sldChg chg="modSp">
        <pc:chgData name="Nora Boeggemann" userId="fcd40576-3af5-45e8-8cec-1125987de7d6" providerId="ADAL" clId="{B29B9ADE-144E-46BB-AAD0-6324F3536491}" dt="2019-02-20T22:45:29.506" v="3251" actId="20577"/>
        <pc:sldMkLst>
          <pc:docMk/>
          <pc:sldMk cId="1848315014" sldId="5481"/>
        </pc:sldMkLst>
        <pc:spChg chg="mod">
          <ac:chgData name="Nora Boeggemann" userId="fcd40576-3af5-45e8-8cec-1125987de7d6" providerId="ADAL" clId="{B29B9ADE-144E-46BB-AAD0-6324F3536491}" dt="2019-02-20T22:45:29.506" v="3251" actId="20577"/>
          <ac:spMkLst>
            <pc:docMk/>
            <pc:sldMk cId="1848315014" sldId="5481"/>
            <ac:spMk id="3" creationId="{E0F2C228-F6B8-4F7E-AE36-1D98579B9364}"/>
          </ac:spMkLst>
        </pc:spChg>
      </pc:sldChg>
      <pc:sldChg chg="modSp delCm">
        <pc:chgData name="Nora Boeggemann" userId="fcd40576-3af5-45e8-8cec-1125987de7d6" providerId="ADAL" clId="{B29B9ADE-144E-46BB-AAD0-6324F3536491}" dt="2019-02-21T09:34:30.055" v="5928" actId="20577"/>
        <pc:sldMkLst>
          <pc:docMk/>
          <pc:sldMk cId="3997225297" sldId="5485"/>
        </pc:sldMkLst>
        <pc:spChg chg="mod">
          <ac:chgData name="Nora Boeggemann" userId="fcd40576-3af5-45e8-8cec-1125987de7d6" providerId="ADAL" clId="{B29B9ADE-144E-46BB-AAD0-6324F3536491}" dt="2019-02-20T16:21:11.044" v="1813" actId="14100"/>
          <ac:spMkLst>
            <pc:docMk/>
            <pc:sldMk cId="3997225297" sldId="5485"/>
            <ac:spMk id="3" creationId="{E0F2C228-F6B8-4F7E-AE36-1D98579B9364}"/>
          </ac:spMkLst>
        </pc:spChg>
        <pc:spChg chg="mod">
          <ac:chgData name="Nora Boeggemann" userId="fcd40576-3af5-45e8-8cec-1125987de7d6" providerId="ADAL" clId="{B29B9ADE-144E-46BB-AAD0-6324F3536491}" dt="2019-02-21T09:34:30.055" v="5928" actId="20577"/>
          <ac:spMkLst>
            <pc:docMk/>
            <pc:sldMk cId="3997225297" sldId="5485"/>
            <ac:spMk id="9" creationId="{0F3FB9AB-78EC-6541-A51D-D479FF722DC6}"/>
          </ac:spMkLst>
        </pc:spChg>
      </pc:sldChg>
      <pc:sldChg chg="modSp">
        <pc:chgData name="Nora Boeggemann" userId="fcd40576-3af5-45e8-8cec-1125987de7d6" providerId="ADAL" clId="{B29B9ADE-144E-46BB-AAD0-6324F3536491}" dt="2019-02-21T09:16:51.189" v="5479" actId="20577"/>
        <pc:sldMkLst>
          <pc:docMk/>
          <pc:sldMk cId="1991357258" sldId="5492"/>
        </pc:sldMkLst>
        <pc:spChg chg="mod">
          <ac:chgData name="Nora Boeggemann" userId="fcd40576-3af5-45e8-8cec-1125987de7d6" providerId="ADAL" clId="{B29B9ADE-144E-46BB-AAD0-6324F3536491}" dt="2019-02-21T09:16:51.189" v="5479" actId="20577"/>
          <ac:spMkLst>
            <pc:docMk/>
            <pc:sldMk cId="1991357258" sldId="5492"/>
            <ac:spMk id="2" creationId="{B05DA20E-113A-4B51-9A2F-4A00430C5838}"/>
          </ac:spMkLst>
        </pc:spChg>
        <pc:spChg chg="mod">
          <ac:chgData name="Nora Boeggemann" userId="fcd40576-3af5-45e8-8cec-1125987de7d6" providerId="ADAL" clId="{B29B9ADE-144E-46BB-AAD0-6324F3536491}" dt="2019-02-21T09:15:41.517" v="5477" actId="20577"/>
          <ac:spMkLst>
            <pc:docMk/>
            <pc:sldMk cId="1991357258" sldId="5492"/>
            <ac:spMk id="3" creationId="{E0F2C228-F6B8-4F7E-AE36-1D98579B9364}"/>
          </ac:spMkLst>
        </pc:spChg>
      </pc:sldChg>
      <pc:sldChg chg="modSp">
        <pc:chgData name="Nora Boeggemann" userId="fcd40576-3af5-45e8-8cec-1125987de7d6" providerId="ADAL" clId="{B29B9ADE-144E-46BB-AAD0-6324F3536491}" dt="2019-02-21T09:16:57.489" v="5480" actId="20577"/>
        <pc:sldMkLst>
          <pc:docMk/>
          <pc:sldMk cId="4238640462" sldId="5494"/>
        </pc:sldMkLst>
        <pc:spChg chg="mod">
          <ac:chgData name="Nora Boeggemann" userId="fcd40576-3af5-45e8-8cec-1125987de7d6" providerId="ADAL" clId="{B29B9ADE-144E-46BB-AAD0-6324F3536491}" dt="2019-02-20T22:40:02.084" v="3123" actId="20577"/>
          <ac:spMkLst>
            <pc:docMk/>
            <pc:sldMk cId="4238640462" sldId="5494"/>
            <ac:spMk id="3" creationId="{E0F2C228-F6B8-4F7E-AE36-1D98579B9364}"/>
          </ac:spMkLst>
        </pc:spChg>
        <pc:spChg chg="mod">
          <ac:chgData name="Nora Boeggemann" userId="fcd40576-3af5-45e8-8cec-1125987de7d6" providerId="ADAL" clId="{B29B9ADE-144E-46BB-AAD0-6324F3536491}" dt="2019-02-21T09:16:57.489" v="5480" actId="20577"/>
          <ac:spMkLst>
            <pc:docMk/>
            <pc:sldMk cId="4238640462" sldId="5494"/>
            <ac:spMk id="9" creationId="{0F3FB9AB-78EC-6541-A51D-D479FF722DC6}"/>
          </ac:spMkLst>
        </pc:spChg>
      </pc:sldChg>
      <pc:sldChg chg="modSp addCm delCm modCm modNotesTx">
        <pc:chgData name="Nora Boeggemann" userId="fcd40576-3af5-45e8-8cec-1125987de7d6" providerId="ADAL" clId="{B29B9ADE-144E-46BB-AAD0-6324F3536491}" dt="2019-02-21T09:23:57.211" v="5839" actId="20577"/>
        <pc:sldMkLst>
          <pc:docMk/>
          <pc:sldMk cId="2740933817" sldId="5497"/>
        </pc:sldMkLst>
        <pc:spChg chg="mod">
          <ac:chgData name="Nora Boeggemann" userId="fcd40576-3af5-45e8-8cec-1125987de7d6" providerId="ADAL" clId="{B29B9ADE-144E-46BB-AAD0-6324F3536491}" dt="2019-02-21T09:18:58.266" v="5550" actId="20577"/>
          <ac:spMkLst>
            <pc:docMk/>
            <pc:sldMk cId="2740933817" sldId="5497"/>
            <ac:spMk id="5" creationId="{297AC081-21FE-4966-AC60-18194F2084C1}"/>
          </ac:spMkLst>
        </pc:spChg>
      </pc:sldChg>
      <pc:sldChg chg="modSp">
        <pc:chgData name="Nora Boeggemann" userId="fcd40576-3af5-45e8-8cec-1125987de7d6" providerId="ADAL" clId="{B29B9ADE-144E-46BB-AAD0-6324F3536491}" dt="2019-02-20T22:41:00.526" v="3149" actId="6549"/>
        <pc:sldMkLst>
          <pc:docMk/>
          <pc:sldMk cId="2286221296" sldId="5499"/>
        </pc:sldMkLst>
        <pc:spChg chg="mod">
          <ac:chgData name="Nora Boeggemann" userId="fcd40576-3af5-45e8-8cec-1125987de7d6" providerId="ADAL" clId="{B29B9ADE-144E-46BB-AAD0-6324F3536491}" dt="2019-02-20T22:41:00.526" v="3149" actId="6549"/>
          <ac:spMkLst>
            <pc:docMk/>
            <pc:sldMk cId="2286221296" sldId="5499"/>
            <ac:spMk id="5" creationId="{297AC081-21FE-4966-AC60-18194F2084C1}"/>
          </ac:spMkLst>
        </pc:spChg>
      </pc:sldChg>
      <pc:sldChg chg="modSp">
        <pc:chgData name="Nora Boeggemann" userId="fcd40576-3af5-45e8-8cec-1125987de7d6" providerId="ADAL" clId="{B29B9ADE-144E-46BB-AAD0-6324F3536491}" dt="2019-02-20T22:41:07.390" v="3151" actId="20577"/>
        <pc:sldMkLst>
          <pc:docMk/>
          <pc:sldMk cId="681247194" sldId="5501"/>
        </pc:sldMkLst>
        <pc:spChg chg="mod">
          <ac:chgData name="Nora Boeggemann" userId="fcd40576-3af5-45e8-8cec-1125987de7d6" providerId="ADAL" clId="{B29B9ADE-144E-46BB-AAD0-6324F3536491}" dt="2019-02-20T22:41:07.390" v="3151" actId="20577"/>
          <ac:spMkLst>
            <pc:docMk/>
            <pc:sldMk cId="681247194" sldId="5501"/>
            <ac:spMk id="3" creationId="{E0F2C228-F6B8-4F7E-AE36-1D98579B9364}"/>
          </ac:spMkLst>
        </pc:spChg>
      </pc:sldChg>
      <pc:sldChg chg="modSp">
        <pc:chgData name="Nora Boeggemann" userId="fcd40576-3af5-45e8-8cec-1125987de7d6" providerId="ADAL" clId="{B29B9ADE-144E-46BB-AAD0-6324F3536491}" dt="2019-02-20T22:42:01.676" v="3190" actId="20577"/>
        <pc:sldMkLst>
          <pc:docMk/>
          <pc:sldMk cId="975534335" sldId="5502"/>
        </pc:sldMkLst>
        <pc:spChg chg="mod">
          <ac:chgData name="Nora Boeggemann" userId="fcd40576-3af5-45e8-8cec-1125987de7d6" providerId="ADAL" clId="{B29B9ADE-144E-46BB-AAD0-6324F3536491}" dt="2019-02-20T22:42:01.676" v="3190" actId="20577"/>
          <ac:spMkLst>
            <pc:docMk/>
            <pc:sldMk cId="975534335" sldId="5502"/>
            <ac:spMk id="3" creationId="{E0F2C228-F6B8-4F7E-AE36-1D98579B9364}"/>
          </ac:spMkLst>
        </pc:spChg>
      </pc:sldChg>
      <pc:sldChg chg="modSp ord">
        <pc:chgData name="Nora Boeggemann" userId="fcd40576-3af5-45e8-8cec-1125987de7d6" providerId="ADAL" clId="{B29B9ADE-144E-46BB-AAD0-6324F3536491}" dt="2019-02-21T09:24:27.155" v="5840" actId="20577"/>
        <pc:sldMkLst>
          <pc:docMk/>
          <pc:sldMk cId="2163209035" sldId="5503"/>
        </pc:sldMkLst>
        <pc:spChg chg="mod">
          <ac:chgData name="Nora Boeggemann" userId="fcd40576-3af5-45e8-8cec-1125987de7d6" providerId="ADAL" clId="{B29B9ADE-144E-46BB-AAD0-6324F3536491}" dt="2019-02-21T09:24:27.155" v="5840" actId="20577"/>
          <ac:spMkLst>
            <pc:docMk/>
            <pc:sldMk cId="2163209035" sldId="5503"/>
            <ac:spMk id="5" creationId="{297AC081-21FE-4966-AC60-18194F2084C1}"/>
          </ac:spMkLst>
        </pc:spChg>
      </pc:sldChg>
      <pc:sldChg chg="modSp">
        <pc:chgData name="Nora Boeggemann" userId="fcd40576-3af5-45e8-8cec-1125987de7d6" providerId="ADAL" clId="{B29B9ADE-144E-46BB-AAD0-6324F3536491}" dt="2019-02-21T09:36:26.160" v="5948" actId="20577"/>
        <pc:sldMkLst>
          <pc:docMk/>
          <pc:sldMk cId="1651345366" sldId="5507"/>
        </pc:sldMkLst>
        <pc:spChg chg="mod">
          <ac:chgData name="Nora Boeggemann" userId="fcd40576-3af5-45e8-8cec-1125987de7d6" providerId="ADAL" clId="{B29B9ADE-144E-46BB-AAD0-6324F3536491}" dt="2019-02-21T09:36:26.160" v="5948" actId="20577"/>
          <ac:spMkLst>
            <pc:docMk/>
            <pc:sldMk cId="1651345366" sldId="5507"/>
            <ac:spMk id="3" creationId="{E0F2C228-F6B8-4F7E-AE36-1D98579B9364}"/>
          </ac:spMkLst>
        </pc:spChg>
      </pc:sldChg>
      <pc:sldChg chg="modSp">
        <pc:chgData name="Nora Boeggemann" userId="fcd40576-3af5-45e8-8cec-1125987de7d6" providerId="ADAL" clId="{B29B9ADE-144E-46BB-AAD0-6324F3536491}" dt="2019-02-21T09:35:47.377" v="5944" actId="5793"/>
        <pc:sldMkLst>
          <pc:docMk/>
          <pc:sldMk cId="81419604" sldId="5508"/>
        </pc:sldMkLst>
        <pc:spChg chg="mod">
          <ac:chgData name="Nora Boeggemann" userId="fcd40576-3af5-45e8-8cec-1125987de7d6" providerId="ADAL" clId="{B29B9ADE-144E-46BB-AAD0-6324F3536491}" dt="2019-02-21T09:35:47.377" v="5944" actId="5793"/>
          <ac:spMkLst>
            <pc:docMk/>
            <pc:sldMk cId="81419604" sldId="5508"/>
            <ac:spMk id="3" creationId="{E0F2C228-F6B8-4F7E-AE36-1D98579B9364}"/>
          </ac:spMkLst>
        </pc:spChg>
        <pc:spChg chg="mod">
          <ac:chgData name="Nora Boeggemann" userId="fcd40576-3af5-45e8-8cec-1125987de7d6" providerId="ADAL" clId="{B29B9ADE-144E-46BB-AAD0-6324F3536491}" dt="2019-02-21T09:35:26.691" v="5942" actId="20577"/>
          <ac:spMkLst>
            <pc:docMk/>
            <pc:sldMk cId="81419604" sldId="5508"/>
            <ac:spMk id="9" creationId="{0F3FB9AB-78EC-6541-A51D-D479FF722DC6}"/>
          </ac:spMkLst>
        </pc:spChg>
      </pc:sldChg>
      <pc:sldChg chg="modSp">
        <pc:chgData name="Nora Boeggemann" userId="fcd40576-3af5-45e8-8cec-1125987de7d6" providerId="ADAL" clId="{B29B9ADE-144E-46BB-AAD0-6324F3536491}" dt="2019-02-21T09:37:16.585" v="5952"/>
        <pc:sldMkLst>
          <pc:docMk/>
          <pc:sldMk cId="2422354142" sldId="5510"/>
        </pc:sldMkLst>
        <pc:spChg chg="mod">
          <ac:chgData name="Nora Boeggemann" userId="fcd40576-3af5-45e8-8cec-1125987de7d6" providerId="ADAL" clId="{B29B9ADE-144E-46BB-AAD0-6324F3536491}" dt="2019-02-21T09:37:16.585" v="5952"/>
          <ac:spMkLst>
            <pc:docMk/>
            <pc:sldMk cId="2422354142" sldId="5510"/>
            <ac:spMk id="4" creationId="{2C02A31C-DACA-4AF5-A8BA-FBE2909E7B86}"/>
          </ac:spMkLst>
        </pc:spChg>
      </pc:sldChg>
      <pc:sldChg chg="modSp delCm modCm">
        <pc:chgData name="Nora Boeggemann" userId="fcd40576-3af5-45e8-8cec-1125987de7d6" providerId="ADAL" clId="{B29B9ADE-144E-46BB-AAD0-6324F3536491}" dt="2019-02-21T09:14:49.602" v="5466" actId="20577"/>
        <pc:sldMkLst>
          <pc:docMk/>
          <pc:sldMk cId="1186309496" sldId="5512"/>
        </pc:sldMkLst>
        <pc:spChg chg="mod">
          <ac:chgData name="Nora Boeggemann" userId="fcd40576-3af5-45e8-8cec-1125987de7d6" providerId="ADAL" clId="{B29B9ADE-144E-46BB-AAD0-6324F3536491}" dt="2019-02-20T22:38:17.109" v="3097" actId="20577"/>
          <ac:spMkLst>
            <pc:docMk/>
            <pc:sldMk cId="1186309496" sldId="5512"/>
            <ac:spMk id="2" creationId="{B05DA20E-113A-4B51-9A2F-4A00430C5838}"/>
          </ac:spMkLst>
        </pc:spChg>
        <pc:spChg chg="mod">
          <ac:chgData name="Nora Boeggemann" userId="fcd40576-3af5-45e8-8cec-1125987de7d6" providerId="ADAL" clId="{B29B9ADE-144E-46BB-AAD0-6324F3536491}" dt="2019-02-21T09:14:49.602" v="5466" actId="20577"/>
          <ac:spMkLst>
            <pc:docMk/>
            <pc:sldMk cId="1186309496" sldId="5512"/>
            <ac:spMk id="3" creationId="{E0F2C228-F6B8-4F7E-AE36-1D98579B9364}"/>
          </ac:spMkLst>
        </pc:spChg>
      </pc:sldChg>
      <pc:sldChg chg="modSp modNotesTx">
        <pc:chgData name="Nora Boeggemann" userId="fcd40576-3af5-45e8-8cec-1125987de7d6" providerId="ADAL" clId="{B29B9ADE-144E-46BB-AAD0-6324F3536491}" dt="2019-02-21T09:15:09.632" v="5468" actId="20577"/>
        <pc:sldMkLst>
          <pc:docMk/>
          <pc:sldMk cId="192005479" sldId="5513"/>
        </pc:sldMkLst>
        <pc:spChg chg="mod">
          <ac:chgData name="Nora Boeggemann" userId="fcd40576-3af5-45e8-8cec-1125987de7d6" providerId="ADAL" clId="{B29B9ADE-144E-46BB-AAD0-6324F3536491}" dt="2019-02-21T09:15:09.632" v="5468" actId="20577"/>
          <ac:spMkLst>
            <pc:docMk/>
            <pc:sldMk cId="192005479" sldId="5513"/>
            <ac:spMk id="2" creationId="{B05DA20E-113A-4B51-9A2F-4A00430C5838}"/>
          </ac:spMkLst>
        </pc:spChg>
      </pc:sldChg>
      <pc:sldChg chg="modSp">
        <pc:chgData name="Nora Boeggemann" userId="fcd40576-3af5-45e8-8cec-1125987de7d6" providerId="ADAL" clId="{B29B9ADE-144E-46BB-AAD0-6324F3536491}" dt="2019-02-20T14:46:32.795" v="13" actId="20577"/>
        <pc:sldMkLst>
          <pc:docMk/>
          <pc:sldMk cId="3668822689" sldId="5514"/>
        </pc:sldMkLst>
        <pc:spChg chg="mod">
          <ac:chgData name="Nora Boeggemann" userId="fcd40576-3af5-45e8-8cec-1125987de7d6" providerId="ADAL" clId="{B29B9ADE-144E-46BB-AAD0-6324F3536491}" dt="2019-02-20T14:46:32.795" v="13" actId="20577"/>
          <ac:spMkLst>
            <pc:docMk/>
            <pc:sldMk cId="3668822689" sldId="5514"/>
            <ac:spMk id="2" creationId="{B05DA20E-113A-4B51-9A2F-4A00430C5838}"/>
          </ac:spMkLst>
        </pc:spChg>
      </pc:sldChg>
      <pc:sldChg chg="modSp modNotesTx">
        <pc:chgData name="Nora Boeggemann" userId="fcd40576-3af5-45e8-8cec-1125987de7d6" providerId="ADAL" clId="{B29B9ADE-144E-46BB-AAD0-6324F3536491}" dt="2019-02-20T23:19:28.956" v="4305" actId="20577"/>
        <pc:sldMkLst>
          <pc:docMk/>
          <pc:sldMk cId="1083521191" sldId="5518"/>
        </pc:sldMkLst>
        <pc:spChg chg="mod">
          <ac:chgData name="Nora Boeggemann" userId="fcd40576-3af5-45e8-8cec-1125987de7d6" providerId="ADAL" clId="{B29B9ADE-144E-46BB-AAD0-6324F3536491}" dt="2019-02-20T22:39:35.024" v="3101" actId="20577"/>
          <ac:spMkLst>
            <pc:docMk/>
            <pc:sldMk cId="1083521191" sldId="5518"/>
            <ac:spMk id="3" creationId="{E0F2C228-F6B8-4F7E-AE36-1D98579B9364}"/>
          </ac:spMkLst>
        </pc:spChg>
      </pc:sldChg>
    </pc:docChg>
  </pc:docChgLst>
  <pc:docChgLst>
    <pc:chgData name="Nora Boeggemann" userId="S::nora.boeggemann@twentyfifty.co.uk::fcd40576-3af5-45e8-8cec-1125987de7d6" providerId="AD" clId="Web-{023B9CC4-DBCE-D064-3339-E702FE55C986}"/>
    <pc:docChg chg="modSld">
      <pc:chgData name="Nora Boeggemann" userId="S::nora.boeggemann@twentyfifty.co.uk::fcd40576-3af5-45e8-8cec-1125987de7d6" providerId="AD" clId="Web-{023B9CC4-DBCE-D064-3339-E702FE55C986}" dt="2019-02-20T16:25:46.404" v="15" actId="20577"/>
      <pc:docMkLst>
        <pc:docMk/>
      </pc:docMkLst>
      <pc:sldChg chg="modSp">
        <pc:chgData name="Nora Boeggemann" userId="S::nora.boeggemann@twentyfifty.co.uk::fcd40576-3af5-45e8-8cec-1125987de7d6" providerId="AD" clId="Web-{023B9CC4-DBCE-D064-3339-E702FE55C986}" dt="2019-02-20T16:23:22.278" v="0" actId="20577"/>
        <pc:sldMkLst>
          <pc:docMk/>
          <pc:sldMk cId="2358294239" sldId="257"/>
        </pc:sldMkLst>
        <pc:spChg chg="mod">
          <ac:chgData name="Nora Boeggemann" userId="S::nora.boeggemann@twentyfifty.co.uk::fcd40576-3af5-45e8-8cec-1125987de7d6" providerId="AD" clId="Web-{023B9CC4-DBCE-D064-3339-E702FE55C986}" dt="2019-02-20T16:23:22.278" v="0" actId="20577"/>
          <ac:spMkLst>
            <pc:docMk/>
            <pc:sldMk cId="2358294239" sldId="257"/>
            <ac:spMk id="2" creationId="{F0C92F5A-5450-4898-8300-BFA88083D27C}"/>
          </ac:spMkLst>
        </pc:spChg>
      </pc:sldChg>
      <pc:sldChg chg="modSp">
        <pc:chgData name="Nora Boeggemann" userId="S::nora.boeggemann@twentyfifty.co.uk::fcd40576-3af5-45e8-8cec-1125987de7d6" providerId="AD" clId="Web-{023B9CC4-DBCE-D064-3339-E702FE55C986}" dt="2019-02-20T16:24:31.857" v="5" actId="20577"/>
        <pc:sldMkLst>
          <pc:docMk/>
          <pc:sldMk cId="192005479" sldId="5513"/>
        </pc:sldMkLst>
        <pc:spChg chg="mod">
          <ac:chgData name="Nora Boeggemann" userId="S::nora.boeggemann@twentyfifty.co.uk::fcd40576-3af5-45e8-8cec-1125987de7d6" providerId="AD" clId="Web-{023B9CC4-DBCE-D064-3339-E702FE55C986}" dt="2019-02-20T16:24:31.857" v="5" actId="20577"/>
          <ac:spMkLst>
            <pc:docMk/>
            <pc:sldMk cId="192005479" sldId="5513"/>
            <ac:spMk id="3" creationId="{E0F2C228-F6B8-4F7E-AE36-1D98579B9364}"/>
          </ac:spMkLst>
        </pc:spChg>
      </pc:sldChg>
      <pc:sldChg chg="modSp">
        <pc:chgData name="Nora Boeggemann" userId="S::nora.boeggemann@twentyfifty.co.uk::fcd40576-3af5-45e8-8cec-1125987de7d6" providerId="AD" clId="Web-{023B9CC4-DBCE-D064-3339-E702FE55C986}" dt="2019-02-20T16:25:46.404" v="15" actId="20577"/>
        <pc:sldMkLst>
          <pc:docMk/>
          <pc:sldMk cId="1083521191" sldId="5518"/>
        </pc:sldMkLst>
        <pc:spChg chg="mod">
          <ac:chgData name="Nora Boeggemann" userId="S::nora.boeggemann@twentyfifty.co.uk::fcd40576-3af5-45e8-8cec-1125987de7d6" providerId="AD" clId="Web-{023B9CC4-DBCE-D064-3339-E702FE55C986}" dt="2019-02-20T16:25:46.404" v="15" actId="20577"/>
          <ac:spMkLst>
            <pc:docMk/>
            <pc:sldMk cId="1083521191" sldId="5518"/>
            <ac:spMk id="3" creationId="{E0F2C228-F6B8-4F7E-AE36-1D98579B9364}"/>
          </ac:spMkLst>
        </pc:spChg>
      </pc:sldChg>
    </pc:docChg>
  </pc:docChgLst>
  <pc:docChgLst>
    <pc:chgData name="Nora Boeggemann" userId="S::nora.boeggemann@twentyfifty.co.uk::fcd40576-3af5-45e8-8cec-1125987de7d6" providerId="AD" clId="Web-{041DF0AA-FF9E-4DE8-08B2-7821E6BBC317}"/>
    <pc:docChg chg="">
      <pc:chgData name="Nora Boeggemann" userId="S::nora.boeggemann@twentyfifty.co.uk::fcd40576-3af5-45e8-8cec-1125987de7d6" providerId="AD" clId="Web-{041DF0AA-FF9E-4DE8-08B2-7821E6BBC317}" dt="2019-02-21T10:18:37.894" v="6"/>
      <pc:docMkLst>
        <pc:docMk/>
      </pc:docMkLst>
      <pc:sldChg chg="addCm">
        <pc:chgData name="Nora Boeggemann" userId="S::nora.boeggemann@twentyfifty.co.uk::fcd40576-3af5-45e8-8cec-1125987de7d6" providerId="AD" clId="Web-{041DF0AA-FF9E-4DE8-08B2-7821E6BBC317}" dt="2019-02-21T10:12:43.897" v="0"/>
        <pc:sldMkLst>
          <pc:docMk/>
          <pc:sldMk cId="2286221296" sldId="5499"/>
        </pc:sldMkLst>
      </pc:sldChg>
      <pc:sldChg chg="addCm delCm modCm">
        <pc:chgData name="Nora Boeggemann" userId="S::nora.boeggemann@twentyfifty.co.uk::fcd40576-3af5-45e8-8cec-1125987de7d6" providerId="AD" clId="Web-{041DF0AA-FF9E-4DE8-08B2-7821E6BBC317}" dt="2019-02-21T10:15:28.630" v="4"/>
        <pc:sldMkLst>
          <pc:docMk/>
          <pc:sldMk cId="2163209035" sldId="5503"/>
        </pc:sldMkLst>
      </pc:sldChg>
      <pc:sldChg chg="addCm">
        <pc:chgData name="Nora Boeggemann" userId="S::nora.boeggemann@twentyfifty.co.uk::fcd40576-3af5-45e8-8cec-1125987de7d6" providerId="AD" clId="Web-{041DF0AA-FF9E-4DE8-08B2-7821E6BBC317}" dt="2019-02-21T10:18:37.894" v="6"/>
        <pc:sldMkLst>
          <pc:docMk/>
          <pc:sldMk cId="192005479" sldId="551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8055FC4-657F-43B8-A1DD-311C4B6B39DC}" type="datetimeFigureOut">
              <a:rPr lang="en-GB" smtClean="0"/>
              <a:t>20/04/2020</a:t>
            </a:fld>
            <a:endParaRPr lang="en-GB"/>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09AF0AC-CA80-4C79-99B1-6E502FDAD187}" type="slidenum">
              <a:rPr lang="en-GB" smtClean="0"/>
              <a:t>‹#›</a:t>
            </a:fld>
            <a:endParaRPr lang="en-GB"/>
          </a:p>
        </p:txBody>
      </p:sp>
    </p:spTree>
    <p:extLst>
      <p:ext uri="{BB962C8B-B14F-4D97-AF65-F5344CB8AC3E}">
        <p14:creationId xmlns:p14="http://schemas.microsoft.com/office/powerpoint/2010/main" val="3631751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F38A63A-ED7F-4C69-B85F-3D42BBEA5A34}" type="datetimeFigureOut">
              <a:rPr lang="en-GB" smtClean="0"/>
              <a:t>20/04/2020</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B456D26-4784-43ED-A153-54D536AFD2AE}" type="slidenum">
              <a:rPr lang="en-GB" smtClean="0"/>
              <a:t>‹#›</a:t>
            </a:fld>
            <a:endParaRPr lang="en-GB"/>
          </a:p>
        </p:txBody>
      </p:sp>
    </p:spTree>
    <p:extLst>
      <p:ext uri="{BB962C8B-B14F-4D97-AF65-F5344CB8AC3E}">
        <p14:creationId xmlns:p14="http://schemas.microsoft.com/office/powerpoint/2010/main" val="37917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 guide de l'animateur accompagne et est distinct des diapositives de présentation montrées aux participants à la formation. Il comprend toutes les diapositives « à montrer » et un certain nombre de diapositives supplémentaires qui sont marquées comme « Guide de l'animateur ». (Remarque : certaines sont marquées « Avec conseils de l'animateur » pour indiquer qu'il y a une diapositive équivalente dans la présentation « à montrer », mais qu’il s’agit d’une version différente) </a:t>
            </a:r>
          </a:p>
          <a:p>
            <a:r>
              <a:rPr lang="fr-FR" dirty="0"/>
              <a:t>Ce guide contient également quelques commentaires d’animateurs qui se trouvent en dessous de certaines diapositives.</a:t>
            </a:r>
          </a:p>
        </p:txBody>
      </p:sp>
      <p:sp>
        <p:nvSpPr>
          <p:cNvPr id="4" name="Slide Number Placeholder 3"/>
          <p:cNvSpPr>
            <a:spLocks noGrp="1"/>
          </p:cNvSpPr>
          <p:nvPr>
            <p:ph type="sldNum" sz="quarter" idx="5"/>
          </p:nvPr>
        </p:nvSpPr>
        <p:spPr/>
        <p:txBody>
          <a:bodyPr/>
          <a:lstStyle/>
          <a:p>
            <a:fld id="{CB456D26-4784-43ED-A153-54D536AFD2AE}" type="slidenum">
              <a:rPr lang="en-GB" smtClean="0"/>
              <a:t>1</a:t>
            </a:fld>
            <a:endParaRPr lang="en-GB" smtClean="0"/>
          </a:p>
        </p:txBody>
      </p:sp>
    </p:spTree>
    <p:extLst>
      <p:ext uri="{BB962C8B-B14F-4D97-AF65-F5344CB8AC3E}">
        <p14:creationId xmlns:p14="http://schemas.microsoft.com/office/powerpoint/2010/main" val="414048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noProof="0" dirty="0"/>
              <a:t>Notes de l’animateur :</a:t>
            </a:r>
          </a:p>
          <a:p>
            <a:endParaRPr lang="en-GB" noProof="0" dirty="0"/>
          </a:p>
          <a:p>
            <a:r>
              <a:rPr lang="fr-FR" noProof="0" dirty="0"/>
              <a:t>Il s'agit d'une « introduction » aux diapositives d'information qui suivent, afin d'amener les participants à s'impliquer dans les questions et à réfléchir réellement aux avantages qu'ils pourraient en retirer. </a:t>
            </a:r>
          </a:p>
          <a:p>
            <a:r>
              <a:rPr lang="fr-FR" noProof="0" dirty="0"/>
              <a:t>Les participants sont invités à discuter des questions en binôme, pendant 5 minutes et à noter leurs réflexions.</a:t>
            </a:r>
          </a:p>
          <a:p>
            <a:r>
              <a:rPr lang="fr-FR" noProof="0" dirty="0"/>
              <a:t>Les participants se regroupent, et chaque binôme partage ses réflexions.</a:t>
            </a:r>
          </a:p>
          <a:p>
            <a:endParaRPr lang="en-GB" noProof="0" dirty="0"/>
          </a:p>
          <a:p>
            <a:r>
              <a:rPr lang="fr-FR" noProof="0" dirty="0"/>
              <a:t>L'animateur peut utiliser des post-it pour noter ces réflexions et les afficher sur un tableau blanc à côté. Lorsque les binômes partagent leurs réflexions, seules les nouvelles s'ajoutent à celles qui figurent déjà sur le tableau blanc.</a:t>
            </a:r>
          </a:p>
          <a:p>
            <a:endParaRPr lang="en-GB" noProof="0" dirty="0"/>
          </a:p>
          <a:p>
            <a:r>
              <a:rPr lang="fr-FR" noProof="0" dirty="0"/>
              <a:t>Si les participants n’ont pas eu beaucoup d'idées (ce qui est peu probable, vous seriez surpris !), vous pouvez simplement passer à la diapositive suivante et leur présenter les informations qui s'y trouvent.</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456D26-4784-43ED-A153-54D536AFD2AE}" type="slidenum">
              <a:rPr lang="en-GB" smtClean="0"/>
              <a:t>11</a:t>
            </a:fld>
            <a:endParaRPr lang="en-GB" smtClean="0"/>
          </a:p>
        </p:txBody>
      </p:sp>
    </p:spTree>
    <p:extLst>
      <p:ext uri="{BB962C8B-B14F-4D97-AF65-F5344CB8AC3E}">
        <p14:creationId xmlns:p14="http://schemas.microsoft.com/office/powerpoint/2010/main" val="121012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456D26-4784-43ED-A153-54D536AFD2AE}" type="slidenum">
              <a:rPr lang="en-GB" smtClean="0"/>
              <a:t>12</a:t>
            </a:fld>
            <a:endParaRPr lang="en-GB" smtClean="0"/>
          </a:p>
        </p:txBody>
      </p:sp>
    </p:spTree>
    <p:extLst>
      <p:ext uri="{BB962C8B-B14F-4D97-AF65-F5344CB8AC3E}">
        <p14:creationId xmlns:p14="http://schemas.microsoft.com/office/powerpoint/2010/main" val="3009883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noProof="0" dirty="0"/>
              <a:t>Notes de l’animateur :</a:t>
            </a:r>
          </a:p>
          <a:p>
            <a:r>
              <a:rPr lang="fr-FR" b="0" noProof="0" dirty="0"/>
              <a:t>Il s'agit de diapositives d'information à partager après que le groupe ait eu l'occasion de réfléchir aux avantages du soutien au travail décent.</a:t>
            </a:r>
          </a:p>
          <a:p>
            <a:endParaRPr lang="en-GB" b="0" noProof="0" dirty="0"/>
          </a:p>
          <a:p>
            <a:r>
              <a:rPr lang="fr-FR" b="0" noProof="0" dirty="0"/>
              <a:t>L'animateur parcourt les diapositives d'information, s'arrêtant parfois pour demander s'il y a des questions à clarifier (mais pas de commentaires à ce stade).</a:t>
            </a:r>
          </a:p>
          <a:p>
            <a:endParaRPr lang="en-GB" b="0" noProof="0" dirty="0"/>
          </a:p>
          <a:p>
            <a:r>
              <a:rPr lang="fr-FR" b="0" noProof="0" dirty="0"/>
              <a:t>Des exemples réels de conséquences négatives qui pourraient être mentionnées : </a:t>
            </a:r>
          </a:p>
          <a:p>
            <a:pPr marL="228600" indent="-228600">
              <a:buAutoNum type="arabicParenR"/>
            </a:pPr>
            <a:r>
              <a:rPr lang="fr-FR" b="0" noProof="0" dirty="0"/>
              <a:t>responsabilité juridique engagée : arrestation de huit employés de la société minière Vale suite à la rupture du barrage de 2019 au Brésil, qui a fait plus de 160 morts. </a:t>
            </a:r>
          </a:p>
          <a:p>
            <a:pPr marL="228600" indent="-228600">
              <a:buAutoNum type="arabicParenR"/>
            </a:pPr>
            <a:r>
              <a:rPr lang="fr-FR" b="0" noProof="0" dirty="0"/>
              <a:t>impact sur la réputation de l'entreprise : Apple - mauvaises conditions de travail dans les usines </a:t>
            </a:r>
            <a:r>
              <a:rPr lang="fr-FR" b="0" noProof="0" dirty="0" err="1"/>
              <a:t>Foxconn</a:t>
            </a:r>
            <a:r>
              <a:rPr lang="fr-FR" b="0" noProof="0" dirty="0"/>
              <a:t> en Chine.</a:t>
            </a:r>
          </a:p>
          <a:p>
            <a:pPr marL="0" indent="0">
              <a:buNone/>
            </a:pPr>
            <a:endParaRPr lang="en-GB" b="0" noProof="0" dirty="0"/>
          </a:p>
          <a:p>
            <a:r>
              <a:rPr lang="fr-FR" b="0" noProof="0" dirty="0"/>
              <a:t>Le groupe aura l'occasion de discuter de sa contribution après la diffusion des diapositives d'information.</a:t>
            </a:r>
          </a:p>
          <a:p>
            <a:r>
              <a:rPr lang="fr-FR" b="1" noProof="0" dirty="0"/>
              <a:t>---</a:t>
            </a:r>
          </a:p>
          <a:p>
            <a:pPr>
              <a:spcAft>
                <a:spcPts val="800"/>
              </a:spcAft>
            </a:pPr>
            <a:r>
              <a:rPr lang="fr-FR" sz="1200" dirty="0"/>
              <a:t>L’un des principaux objectifs de tous les acheteurs est de réaliser des économies grâce à leurs décisions d’achat. </a:t>
            </a:r>
            <a:r>
              <a:rPr lang="fr-FR" dirty="0"/>
              <a:t>Cependant, si l’option la moins chère ne favorise pas le travail décent pour les employés des fournisseurs, ou si elle ne répond pas à la demande croissante des entreprises de respecter les droits de l’homme et du travail, cette décision pourrait ne pas être la moins coûteuse pour votre entreprise dans son ensemble. </a:t>
            </a:r>
          </a:p>
          <a:p>
            <a:endParaRPr lang="en-GB" b="1" noProof="0" dirty="0" smtClean="0"/>
          </a:p>
          <a:p>
            <a:r>
              <a:rPr lang="fr-FR" sz="1200" dirty="0"/>
              <a:t>Les risques pour votre entreprise sont les suivants :</a:t>
            </a:r>
          </a:p>
          <a:p>
            <a:pPr marL="285750" indent="-285750">
              <a:lnSpc>
                <a:spcPct val="100000"/>
              </a:lnSpc>
              <a:spcBef>
                <a:spcPts val="0"/>
              </a:spcBef>
              <a:buFont typeface="Wingdings" panose="05000000000000000000" pitchFamily="2" charset="2"/>
              <a:buChar char="§"/>
            </a:pPr>
            <a:r>
              <a:rPr lang="fr-FR" sz="1200" dirty="0">
                <a:solidFill>
                  <a:schemeClr val="accent6">
                    <a:lumMod val="75000"/>
                  </a:schemeClr>
                </a:solidFill>
              </a:rPr>
              <a:t>Produits de mauvaise qualité ou défectueux</a:t>
            </a:r>
          </a:p>
          <a:p>
            <a:pPr marL="285750" indent="-285750">
              <a:lnSpc>
                <a:spcPct val="100000"/>
              </a:lnSpc>
              <a:spcBef>
                <a:spcPts val="0"/>
              </a:spcBef>
              <a:buFont typeface="Wingdings" panose="05000000000000000000" pitchFamily="2" charset="2"/>
              <a:buChar char="§"/>
            </a:pPr>
            <a:r>
              <a:rPr lang="fr-FR" sz="1200" dirty="0">
                <a:solidFill>
                  <a:schemeClr val="accent6">
                    <a:lumMod val="75000"/>
                  </a:schemeClr>
                </a:solidFill>
              </a:rPr>
              <a:t>Fourniture inégale de produits ou services</a:t>
            </a:r>
          </a:p>
          <a:p>
            <a:pPr marL="285750" indent="-285750">
              <a:lnSpc>
                <a:spcPct val="100000"/>
              </a:lnSpc>
              <a:spcBef>
                <a:spcPts val="0"/>
              </a:spcBef>
              <a:buFont typeface="Wingdings" panose="05000000000000000000" pitchFamily="2" charset="2"/>
              <a:buChar char="§"/>
            </a:pPr>
            <a:r>
              <a:rPr lang="fr-FR" sz="1200" dirty="0">
                <a:solidFill>
                  <a:schemeClr val="accent6">
                    <a:lumMod val="75000"/>
                  </a:schemeClr>
                </a:solidFill>
              </a:rPr>
              <a:t>Mauvaises conditions de travail pouvant conduire à :</a:t>
            </a:r>
            <a:r>
              <a:rPr lang="fr-FR" sz="1200" baseline="0" dirty="0">
                <a:solidFill>
                  <a:schemeClr val="accent6">
                    <a:lumMod val="75000"/>
                  </a:schemeClr>
                </a:solidFill>
              </a:rPr>
              <a:t> </a:t>
            </a:r>
          </a:p>
          <a:p>
            <a:pPr marL="628650" lvl="1" indent="-171450">
              <a:buFont typeface="Wingdings" panose="05000000000000000000" pitchFamily="2" charset="2"/>
              <a:buChar char="§"/>
            </a:pPr>
            <a:r>
              <a:rPr lang="fr-FR" sz="1200" dirty="0">
                <a:solidFill>
                  <a:schemeClr val="tx1"/>
                </a:solidFill>
                <a:latin typeface="+mn-lt"/>
                <a:ea typeface="+mn-ea"/>
                <a:cs typeface="+mn-cs"/>
              </a:rPr>
              <a:t>Des arrêts de production en raison de </a:t>
            </a:r>
            <a:r>
              <a:rPr lang="fr-FR" sz="1200" b="1" dirty="0">
                <a:solidFill>
                  <a:schemeClr val="tx1"/>
                </a:solidFill>
                <a:latin typeface="+mn-lt"/>
                <a:ea typeface="+mn-ea"/>
                <a:cs typeface="+mn-cs"/>
              </a:rPr>
              <a:t>mouvements </a:t>
            </a:r>
            <a:r>
              <a:rPr lang="fr-FR" sz="1200" dirty="0">
                <a:solidFill>
                  <a:schemeClr val="tx1"/>
                </a:solidFill>
                <a:latin typeface="+mn-lt"/>
                <a:ea typeface="+mn-ea"/>
                <a:cs typeface="+mn-cs"/>
              </a:rPr>
              <a:t> ou de grèves </a:t>
            </a:r>
            <a:r>
              <a:rPr lang="fr-FR" sz="1200" b="1" dirty="0">
                <a:solidFill>
                  <a:schemeClr val="tx1"/>
                </a:solidFill>
                <a:latin typeface="+mn-lt"/>
                <a:ea typeface="+mn-ea"/>
                <a:cs typeface="+mn-cs"/>
              </a:rPr>
              <a:t>des travailleurs</a:t>
            </a:r>
          </a:p>
          <a:p>
            <a:pPr marL="628650" lvl="1" indent="-171450">
              <a:buFont typeface="Wingdings" panose="05000000000000000000" pitchFamily="2" charset="2"/>
              <a:buChar char="§"/>
            </a:pPr>
            <a:r>
              <a:rPr lang="fr-FR" sz="1200" dirty="0">
                <a:solidFill>
                  <a:schemeClr val="tx1"/>
                </a:solidFill>
                <a:latin typeface="+mn-lt"/>
                <a:ea typeface="+mn-ea"/>
                <a:cs typeface="+mn-cs"/>
              </a:rPr>
              <a:t>Augmentation des coûts de gestion pour traiter tout problème qui se présente, par exemple un rapport d'un tiers ou des médias</a:t>
            </a:r>
          </a:p>
          <a:p>
            <a:pPr marL="628650" lvl="1" indent="-171450">
              <a:buFont typeface="Wingdings" panose="05000000000000000000" pitchFamily="2" charset="2"/>
              <a:buChar char="§"/>
            </a:pPr>
            <a:r>
              <a:rPr lang="fr-FR" sz="1200" dirty="0">
                <a:solidFill>
                  <a:schemeClr val="tx1"/>
                </a:solidFill>
                <a:latin typeface="+mn-lt"/>
                <a:ea typeface="+mn-ea"/>
                <a:cs typeface="+mn-cs"/>
              </a:rPr>
              <a:t>Un coût de </a:t>
            </a:r>
            <a:r>
              <a:rPr lang="fr-FR" sz="1200" b="1" dirty="0">
                <a:solidFill>
                  <a:schemeClr val="tx1"/>
                </a:solidFill>
                <a:latin typeface="+mn-lt"/>
                <a:ea typeface="+mn-ea"/>
                <a:cs typeface="+mn-cs"/>
              </a:rPr>
              <a:t>rotation élevé du personnel</a:t>
            </a:r>
            <a:r>
              <a:rPr lang="fr-FR" sz="1200" dirty="0">
                <a:solidFill>
                  <a:schemeClr val="tx1"/>
                </a:solidFill>
                <a:latin typeface="+mn-lt"/>
                <a:ea typeface="+mn-ea"/>
                <a:cs typeface="+mn-cs"/>
              </a:rPr>
              <a:t> pour les fournisseurs</a:t>
            </a:r>
          </a:p>
          <a:p>
            <a:pPr marL="628650" lvl="1" indent="-171450">
              <a:buFont typeface="Wingdings" panose="05000000000000000000" pitchFamily="2" charset="2"/>
              <a:buChar char="§"/>
            </a:pPr>
            <a:r>
              <a:rPr lang="fr-FR" sz="1200" dirty="0">
                <a:solidFill>
                  <a:schemeClr val="tx1"/>
                </a:solidFill>
                <a:latin typeface="+mn-lt"/>
                <a:ea typeface="+mn-ea"/>
                <a:cs typeface="+mn-cs"/>
              </a:rPr>
              <a:t>Augmentation des coûts de mise en conformité ou des responsabilités juridiques, par exemple en cas de blessures des travailleurs ou des consommateurs </a:t>
            </a:r>
          </a:p>
          <a:p>
            <a:pPr marL="628650" lvl="1" indent="-171450">
              <a:buFont typeface="Wingdings" panose="05000000000000000000" pitchFamily="2" charset="2"/>
              <a:buChar char="§"/>
            </a:pPr>
            <a:r>
              <a:rPr lang="fr-FR" sz="1200" dirty="0">
                <a:solidFill>
                  <a:schemeClr val="tx1"/>
                </a:solidFill>
                <a:latin typeface="+mn-lt"/>
                <a:ea typeface="+mn-ea"/>
                <a:cs typeface="+mn-cs"/>
              </a:rPr>
              <a:t>Des impacts sur la </a:t>
            </a:r>
            <a:r>
              <a:rPr lang="fr-FR" sz="1200" b="1" dirty="0">
                <a:solidFill>
                  <a:schemeClr val="tx1"/>
                </a:solidFill>
                <a:latin typeface="+mn-lt"/>
                <a:ea typeface="+mn-ea"/>
                <a:cs typeface="+mn-cs"/>
              </a:rPr>
              <a:t>réputation</a:t>
            </a:r>
            <a:r>
              <a:rPr lang="fr-FR" sz="1200" dirty="0">
                <a:solidFill>
                  <a:schemeClr val="tx1"/>
                </a:solidFill>
                <a:latin typeface="+mn-lt"/>
                <a:ea typeface="+mn-ea"/>
                <a:cs typeface="+mn-cs"/>
              </a:rPr>
              <a:t> et une pression accrue des parties prenantes en cas de mauvaises pratiques constatées</a:t>
            </a:r>
          </a:p>
          <a:p>
            <a:pPr marL="628650" lvl="1" indent="-171450">
              <a:buFont typeface="Wingdings" panose="05000000000000000000" pitchFamily="2" charset="2"/>
              <a:buChar char="§"/>
            </a:pPr>
            <a:r>
              <a:rPr lang="fr-FR" sz="1200" dirty="0">
                <a:solidFill>
                  <a:schemeClr val="tx1"/>
                </a:solidFill>
                <a:latin typeface="+mn-lt"/>
                <a:ea typeface="+mn-ea"/>
                <a:cs typeface="+mn-cs"/>
              </a:rPr>
              <a:t>Une perte potentielle de marchés publics</a:t>
            </a:r>
          </a:p>
          <a:p>
            <a:pPr marL="628650" lvl="1" indent="-171450">
              <a:buFont typeface="Wingdings" panose="05000000000000000000" pitchFamily="2" charset="2"/>
              <a:buChar char="§"/>
            </a:pPr>
            <a:r>
              <a:rPr lang="fr-FR" sz="1200" dirty="0">
                <a:solidFill>
                  <a:schemeClr val="tx1"/>
                </a:solidFill>
                <a:latin typeface="+mn-lt"/>
                <a:ea typeface="+mn-ea"/>
                <a:cs typeface="+mn-cs"/>
              </a:rPr>
              <a:t>Une perte potentielle de contrats au profit d’autres fournisseurs pouvant offrir des conditions de travail décentes aux acheteurs</a:t>
            </a:r>
          </a:p>
          <a:p>
            <a:pPr marL="628650" lvl="1" indent="-171450">
              <a:buFont typeface="Wingdings" panose="05000000000000000000" pitchFamily="2" charset="2"/>
              <a:buChar char="§"/>
            </a:pPr>
            <a:r>
              <a:rPr lang="fr-FR" sz="1200" dirty="0">
                <a:solidFill>
                  <a:schemeClr val="tx1"/>
                </a:solidFill>
                <a:latin typeface="+mn-lt"/>
                <a:ea typeface="+mn-ea"/>
                <a:cs typeface="+mn-cs"/>
              </a:rPr>
              <a:t>Retrait du financement du projet par les prêteurs si les exigences sociales (ou environnementales) associées à un prêt ne sont pas respectées (ESG - Environnement, social, gouvernance - les critères sont essentiels car ils sont considérés ensemble lorsqu'il s'agit d'accéder au financement et de rendre compte des prêts)</a:t>
            </a:r>
          </a:p>
          <a:p>
            <a:pPr marL="628650" lvl="1" indent="-171450">
              <a:buFont typeface="Wingdings" panose="05000000000000000000" pitchFamily="2" charset="2"/>
              <a:buChar char="§"/>
            </a:pPr>
            <a:r>
              <a:rPr lang="fr-FR" sz="1200" dirty="0">
                <a:solidFill>
                  <a:schemeClr val="tx1"/>
                </a:solidFill>
                <a:latin typeface="+mn-lt"/>
                <a:ea typeface="+mn-ea"/>
                <a:cs typeface="+mn-cs"/>
              </a:rPr>
              <a:t>Des audits et une surveillance des fournisseurs plus fréquents pour vérifier les conditions ou répondre aux préoccupations concernant la mauvaise qualité du travail et des produits, ce qui peut augmenter les coûts</a:t>
            </a:r>
          </a:p>
          <a:p>
            <a:endParaRPr lang="en-GB" b="1" noProof="0" dirty="0"/>
          </a:p>
        </p:txBody>
      </p:sp>
      <p:sp>
        <p:nvSpPr>
          <p:cNvPr id="4" name="Slide Number Placeholder 3"/>
          <p:cNvSpPr>
            <a:spLocks noGrp="1"/>
          </p:cNvSpPr>
          <p:nvPr>
            <p:ph type="sldNum" sz="quarter" idx="5"/>
          </p:nvPr>
        </p:nvSpPr>
        <p:spPr/>
        <p:txBody>
          <a:bodyPr/>
          <a:lstStyle/>
          <a:p>
            <a:fld id="{CB456D26-4784-43ED-A153-54D536AFD2AE}" type="slidenum">
              <a:rPr lang="en-GB" smtClean="0"/>
              <a:t>13</a:t>
            </a:fld>
            <a:endParaRPr lang="en-GB" smtClean="0"/>
          </a:p>
        </p:txBody>
      </p:sp>
    </p:spTree>
    <p:extLst>
      <p:ext uri="{BB962C8B-B14F-4D97-AF65-F5344CB8AC3E}">
        <p14:creationId xmlns:p14="http://schemas.microsoft.com/office/powerpoint/2010/main" val="2468183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noProof="0" dirty="0"/>
              <a:t>Notes de l’animateur :</a:t>
            </a:r>
          </a:p>
          <a:p>
            <a:r>
              <a:rPr lang="fr-FR" b="0" noProof="0" dirty="0"/>
              <a:t>Il s'agit de diapositives d'information à partager après que le groupe ait eu l'occasion de réfléchir aux avantages du soutien au travail décent.</a:t>
            </a:r>
          </a:p>
          <a:p>
            <a:endParaRPr lang="en-GB" b="0" noProof="0" dirty="0"/>
          </a:p>
          <a:p>
            <a:r>
              <a:rPr lang="fr-FR" b="0" noProof="0" dirty="0"/>
              <a:t>L'animateur parcourt les diapositives d'information, s'arrêtant parfois pour demander s'il y a des questions à clarifier (mais pas de commentaires à ce stade).</a:t>
            </a:r>
          </a:p>
          <a:p>
            <a:endParaRPr lang="en-GB" b="0" noProof="0" dirty="0"/>
          </a:p>
          <a:p>
            <a:r>
              <a:rPr lang="fr-FR" b="0" noProof="0" dirty="0"/>
              <a:t>Des exemples réels de conséquences négatives qui pourraient être mentionnées : </a:t>
            </a:r>
          </a:p>
          <a:p>
            <a:pPr marL="228600" indent="-228600">
              <a:buAutoNum type="arabicParenR"/>
            </a:pPr>
            <a:r>
              <a:rPr lang="fr-FR" b="0" noProof="0" dirty="0"/>
              <a:t>responsabilité juridique engagée : arrestation de huit employés de la société minière Vale suite à la rupture du barrage de 2019 au Brésil, qui a fait plus de 160 morts. </a:t>
            </a:r>
          </a:p>
          <a:p>
            <a:pPr marL="228600" indent="-228600">
              <a:buAutoNum type="arabicParenR"/>
            </a:pPr>
            <a:r>
              <a:rPr lang="fr-FR" b="0" noProof="0" dirty="0"/>
              <a:t>impact sur la réputation de l'entreprise : Apple - mauvaises conditions de travail dans les usines </a:t>
            </a:r>
            <a:r>
              <a:rPr lang="fr-FR" b="0" noProof="0" dirty="0" err="1"/>
              <a:t>Foxconn</a:t>
            </a:r>
            <a:r>
              <a:rPr lang="fr-FR" b="0" noProof="0" dirty="0"/>
              <a:t> en Chine.</a:t>
            </a:r>
          </a:p>
          <a:p>
            <a:pPr marL="0" indent="0">
              <a:buNone/>
            </a:pPr>
            <a:endParaRPr lang="en-GB" b="0" noProof="0" dirty="0"/>
          </a:p>
          <a:p>
            <a:r>
              <a:rPr lang="fr-FR" b="0" noProof="0" dirty="0"/>
              <a:t>Le groupe aura l'occasion de discuter de sa contribution après la diffusion des diapositives d'information.</a:t>
            </a:r>
          </a:p>
          <a:p>
            <a:r>
              <a:rPr lang="fr-FR" b="1" noProof="0" dirty="0"/>
              <a:t>---</a:t>
            </a:r>
          </a:p>
          <a:p>
            <a:pPr>
              <a:spcAft>
                <a:spcPts val="800"/>
              </a:spcAft>
            </a:pPr>
            <a:r>
              <a:rPr lang="fr-FR" sz="1200" dirty="0"/>
              <a:t>L’un des principaux objectifs de tous les acheteurs est de réaliser des économies grâce à leurs décisions d’achat. </a:t>
            </a:r>
            <a:r>
              <a:rPr lang="fr-FR" dirty="0"/>
              <a:t>Cependant, si l’option la moins chère ne favorise pas le travail décent pour les employés des fournisseurs, ou si elle ne répond pas à la demande croissante des entreprises de respecter les droits de l’homme et du travail, cette décision pourrait ne pas être la moins coûteuse pour votre entreprise dans son ensemble. </a:t>
            </a:r>
          </a:p>
          <a:p>
            <a:endParaRPr lang="en-GB" b="1" noProof="0" dirty="0" smtClean="0"/>
          </a:p>
          <a:p>
            <a:r>
              <a:rPr lang="fr-FR" sz="1200" dirty="0"/>
              <a:t>Les risques pour votre entreprise sont les suivants :</a:t>
            </a:r>
          </a:p>
          <a:p>
            <a:pPr marL="285750" indent="-285750">
              <a:lnSpc>
                <a:spcPct val="100000"/>
              </a:lnSpc>
              <a:spcBef>
                <a:spcPts val="0"/>
              </a:spcBef>
              <a:buFont typeface="Wingdings" panose="05000000000000000000" pitchFamily="2" charset="2"/>
              <a:buChar char="§"/>
            </a:pPr>
            <a:r>
              <a:rPr lang="fr-FR" sz="1200" dirty="0">
                <a:solidFill>
                  <a:schemeClr val="accent6">
                    <a:lumMod val="75000"/>
                  </a:schemeClr>
                </a:solidFill>
              </a:rPr>
              <a:t>Produits de mauvaise qualité ou défectueux</a:t>
            </a:r>
          </a:p>
          <a:p>
            <a:pPr marL="285750" indent="-285750">
              <a:lnSpc>
                <a:spcPct val="100000"/>
              </a:lnSpc>
              <a:spcBef>
                <a:spcPts val="0"/>
              </a:spcBef>
              <a:buFont typeface="Wingdings" panose="05000000000000000000" pitchFamily="2" charset="2"/>
              <a:buChar char="§"/>
            </a:pPr>
            <a:r>
              <a:rPr lang="fr-FR" sz="1200" dirty="0">
                <a:solidFill>
                  <a:schemeClr val="accent6">
                    <a:lumMod val="75000"/>
                  </a:schemeClr>
                </a:solidFill>
              </a:rPr>
              <a:t>Fourniture inégale de produits ou services</a:t>
            </a:r>
          </a:p>
          <a:p>
            <a:pPr marL="285750" indent="-285750">
              <a:lnSpc>
                <a:spcPct val="100000"/>
              </a:lnSpc>
              <a:spcBef>
                <a:spcPts val="0"/>
              </a:spcBef>
              <a:buFont typeface="Wingdings" panose="05000000000000000000" pitchFamily="2" charset="2"/>
              <a:buChar char="§"/>
            </a:pPr>
            <a:r>
              <a:rPr lang="fr-FR" sz="1200" dirty="0">
                <a:solidFill>
                  <a:schemeClr val="accent6">
                    <a:lumMod val="75000"/>
                  </a:schemeClr>
                </a:solidFill>
              </a:rPr>
              <a:t>Des arrêts de production en raison de </a:t>
            </a:r>
            <a:r>
              <a:rPr lang="fr-FR" sz="1200" b="1" dirty="0">
                <a:solidFill>
                  <a:schemeClr val="accent6">
                    <a:lumMod val="75000"/>
                  </a:schemeClr>
                </a:solidFill>
              </a:rPr>
              <a:t>mouvements </a:t>
            </a:r>
            <a:r>
              <a:rPr lang="fr-FR" sz="1200" dirty="0">
                <a:solidFill>
                  <a:schemeClr val="accent6">
                    <a:lumMod val="75000"/>
                  </a:schemeClr>
                </a:solidFill>
              </a:rPr>
              <a:t> ou de grèves </a:t>
            </a:r>
            <a:r>
              <a:rPr lang="fr-FR" sz="1200" b="1" dirty="0">
                <a:solidFill>
                  <a:schemeClr val="accent6">
                    <a:lumMod val="75000"/>
                  </a:schemeClr>
                </a:solidFill>
              </a:rPr>
              <a:t>des travailleurs</a:t>
            </a:r>
          </a:p>
          <a:p>
            <a:pPr marL="285750" indent="-285750">
              <a:lnSpc>
                <a:spcPct val="100000"/>
              </a:lnSpc>
              <a:spcBef>
                <a:spcPts val="0"/>
              </a:spcBef>
              <a:buFont typeface="Wingdings" panose="05000000000000000000" pitchFamily="2" charset="2"/>
              <a:buChar char="§"/>
            </a:pPr>
            <a:r>
              <a:rPr lang="fr-FR" sz="1200" dirty="0">
                <a:solidFill>
                  <a:schemeClr val="accent6">
                    <a:lumMod val="75000"/>
                  </a:schemeClr>
                </a:solidFill>
              </a:rPr>
              <a:t>Retrait du financement du projet par les prêteurs si les exigences sociales (ou environnementales) associées au prêt ne sont pas respectées (les ESG sont essentielles car elles sont considérées ensemble lorsqu'il s'agit d'accéder au financement et de rendre compte des prêts)    </a:t>
            </a:r>
          </a:p>
          <a:p>
            <a:pPr marL="285750" indent="-285750">
              <a:lnSpc>
                <a:spcPct val="100000"/>
              </a:lnSpc>
              <a:spcBef>
                <a:spcPts val="0"/>
              </a:spcBef>
              <a:buFont typeface="Wingdings" panose="05000000000000000000" pitchFamily="2" charset="2"/>
              <a:buChar char="§"/>
            </a:pPr>
            <a:r>
              <a:rPr lang="fr-FR" sz="1200" dirty="0">
                <a:solidFill>
                  <a:schemeClr val="accent6">
                    <a:lumMod val="75000"/>
                  </a:schemeClr>
                </a:solidFill>
              </a:rPr>
              <a:t>Augmentation des coûts de gestion pour traiter tout problème qui se pose, par exemple un rapport de tiers ou des médias sur les mauvaises conditions de travail</a:t>
            </a:r>
          </a:p>
          <a:p>
            <a:pPr marL="285750" indent="-285750">
              <a:lnSpc>
                <a:spcPct val="100000"/>
              </a:lnSpc>
              <a:spcBef>
                <a:spcPts val="0"/>
              </a:spcBef>
              <a:buFont typeface="Wingdings" panose="05000000000000000000" pitchFamily="2" charset="2"/>
              <a:buChar char="§"/>
            </a:pPr>
            <a:r>
              <a:rPr lang="fr-FR" sz="1200" dirty="0">
                <a:solidFill>
                  <a:schemeClr val="accent6">
                    <a:lumMod val="75000"/>
                  </a:schemeClr>
                </a:solidFill>
              </a:rPr>
              <a:t>Augmentation des coûts de mise en conformité ou des responsabilités juridiques, par exemple en cas de blessures des travailleurs ou des consommateurs</a:t>
            </a:r>
          </a:p>
          <a:p>
            <a:pPr marL="285750" indent="-285750">
              <a:lnSpc>
                <a:spcPct val="100000"/>
              </a:lnSpc>
              <a:spcBef>
                <a:spcPts val="0"/>
              </a:spcBef>
              <a:buFont typeface="Wingdings" panose="05000000000000000000" pitchFamily="2" charset="2"/>
              <a:buChar char="§"/>
            </a:pPr>
            <a:r>
              <a:rPr lang="fr-FR" sz="1200" dirty="0">
                <a:solidFill>
                  <a:schemeClr val="accent6">
                    <a:lumMod val="75000"/>
                  </a:schemeClr>
                </a:solidFill>
              </a:rPr>
              <a:t>Des audits et une surveillance des fournisseurs plus fréquents pour vérifier les conditions ou répondre aux préoccupations concernant la mauvaise qualité du travail et des produits, ce qui peut augmenter les coûts</a:t>
            </a:r>
          </a:p>
          <a:p>
            <a:pPr marL="285750" indent="-285750">
              <a:lnSpc>
                <a:spcPct val="100000"/>
              </a:lnSpc>
              <a:spcBef>
                <a:spcPts val="0"/>
              </a:spcBef>
              <a:buFont typeface="Wingdings" panose="05000000000000000000" pitchFamily="2" charset="2"/>
              <a:buChar char="§"/>
            </a:pPr>
            <a:r>
              <a:rPr lang="fr-FR" sz="1200" dirty="0">
                <a:solidFill>
                  <a:schemeClr val="accent6">
                    <a:lumMod val="75000"/>
                  </a:schemeClr>
                </a:solidFill>
              </a:rPr>
              <a:t>Une perte potentielle de marchés publics</a:t>
            </a:r>
          </a:p>
          <a:p>
            <a:pPr marL="285750" indent="-285750">
              <a:lnSpc>
                <a:spcPct val="100000"/>
              </a:lnSpc>
              <a:spcBef>
                <a:spcPts val="0"/>
              </a:spcBef>
              <a:buFont typeface="Wingdings" panose="05000000000000000000" pitchFamily="2" charset="2"/>
              <a:buChar char="§"/>
            </a:pPr>
            <a:r>
              <a:rPr lang="fr-FR" sz="1200" dirty="0">
                <a:solidFill>
                  <a:schemeClr val="accent6">
                    <a:lumMod val="75000"/>
                  </a:schemeClr>
                </a:solidFill>
              </a:rPr>
              <a:t>Des impacts sur la </a:t>
            </a:r>
            <a:r>
              <a:rPr lang="fr-FR" sz="1200" b="1" dirty="0">
                <a:solidFill>
                  <a:schemeClr val="accent6">
                    <a:lumMod val="75000"/>
                  </a:schemeClr>
                </a:solidFill>
              </a:rPr>
              <a:t>réputation</a:t>
            </a:r>
            <a:r>
              <a:rPr lang="fr-FR" sz="1200" dirty="0">
                <a:solidFill>
                  <a:schemeClr val="accent6">
                    <a:lumMod val="75000"/>
                  </a:schemeClr>
                </a:solidFill>
              </a:rPr>
              <a:t> et une pression accrue des parties prenantes en cas de mauvaises pratiques constatées</a:t>
            </a:r>
          </a:p>
          <a:p>
            <a:pPr marL="285750" indent="-285750">
              <a:lnSpc>
                <a:spcPct val="100000"/>
              </a:lnSpc>
              <a:spcBef>
                <a:spcPts val="0"/>
              </a:spcBef>
              <a:buFont typeface="Wingdings" panose="05000000000000000000" pitchFamily="2" charset="2"/>
              <a:buChar char="§"/>
            </a:pPr>
            <a:r>
              <a:rPr lang="fr-FR" sz="1200" dirty="0">
                <a:solidFill>
                  <a:schemeClr val="accent6">
                    <a:lumMod val="75000"/>
                  </a:schemeClr>
                </a:solidFill>
              </a:rPr>
              <a:t>Pour les fournisseurs, les coûts d'une forte rotation du personnel liés à de mauvaises conditions de travail </a:t>
            </a:r>
          </a:p>
          <a:p>
            <a:pPr marL="285750" indent="-285750">
              <a:lnSpc>
                <a:spcPct val="100000"/>
              </a:lnSpc>
              <a:spcBef>
                <a:spcPts val="0"/>
              </a:spcBef>
              <a:buFont typeface="Wingdings" panose="05000000000000000000" pitchFamily="2" charset="2"/>
              <a:buChar char="§"/>
            </a:pPr>
            <a:r>
              <a:rPr lang="fr-FR" sz="1200" dirty="0">
                <a:solidFill>
                  <a:schemeClr val="accent6">
                    <a:lumMod val="75000"/>
                  </a:schemeClr>
                </a:solidFill>
              </a:rPr>
              <a:t>Une perte potentielle de contrat au profit d’autres fournisseurs pouvant offrir des conditions de travail décentes aux acheteurs </a:t>
            </a:r>
          </a:p>
          <a:p>
            <a:endParaRPr lang="en-GB" b="1" noProof="0" dirty="0"/>
          </a:p>
        </p:txBody>
      </p:sp>
      <p:sp>
        <p:nvSpPr>
          <p:cNvPr id="4" name="Slide Number Placeholder 3"/>
          <p:cNvSpPr>
            <a:spLocks noGrp="1"/>
          </p:cNvSpPr>
          <p:nvPr>
            <p:ph type="sldNum" sz="quarter" idx="5"/>
          </p:nvPr>
        </p:nvSpPr>
        <p:spPr/>
        <p:txBody>
          <a:bodyPr/>
          <a:lstStyle/>
          <a:p>
            <a:fld id="{CB456D26-4784-43ED-A153-54D536AFD2AE}" type="slidenum">
              <a:rPr lang="en-GB" smtClean="0"/>
              <a:t>14</a:t>
            </a:fld>
            <a:endParaRPr lang="en-GB" smtClean="0"/>
          </a:p>
        </p:txBody>
      </p:sp>
    </p:spTree>
    <p:extLst>
      <p:ext uri="{BB962C8B-B14F-4D97-AF65-F5344CB8AC3E}">
        <p14:creationId xmlns:p14="http://schemas.microsoft.com/office/powerpoint/2010/main" val="2468183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Notes de l’animateur :</a:t>
            </a:r>
          </a:p>
          <a:p>
            <a:endParaRPr lang="en-US" dirty="0"/>
          </a:p>
          <a:p>
            <a:r>
              <a:rPr lang="fr-FR" dirty="0"/>
              <a:t>Exemple de cas : Suite à un processus d'audit conjoint ayant permis d’identifier des possibilités d'amélioration, l'entreprise forestière finlandaise UPM a reçu un retour positif de la part d'un fournisseur chinois et a considérablement amélioré ses relations avec ce dernier. Le processus d'audit d'UPM vise à renforcer les processus de gestion de l'entreprise, la qualité des produits, la santé et la sécurité des employés, ainsi que la responsabilité environnementale et sociale. Cette démarche est très appréciée des fournisseurs et permet de renforcer l'engagement, la qualité des produits et la fidélité.</a:t>
            </a:r>
          </a:p>
          <a:p>
            <a:endParaRPr lang="en-US" dirty="0" smtClean="0"/>
          </a:p>
          <a:p>
            <a:r>
              <a:rPr lang="fr-FR" dirty="0"/>
              <a:t>--</a:t>
            </a:r>
          </a:p>
          <a:p>
            <a:r>
              <a:rPr lang="fr-FR" sz="1200" dirty="0"/>
              <a:t>Intégrer le travail décent dans vos décisions d’achat peut présenter les avantages suivants pour votre entreprise :</a:t>
            </a:r>
          </a:p>
          <a:p>
            <a:pPr marL="171450" lvl="0" indent="-171450">
              <a:buFont typeface="Wingdings" panose="05000000000000000000" pitchFamily="2" charset="2"/>
              <a:buChar char="§"/>
            </a:pPr>
            <a:r>
              <a:rPr lang="fr-FR" sz="1200" dirty="0"/>
              <a:t>Garantir des fournisseurs cohérents et fiables</a:t>
            </a:r>
          </a:p>
          <a:p>
            <a:pPr marL="171450" lvl="0" indent="-171450">
              <a:buFont typeface="Wingdings" panose="05000000000000000000" pitchFamily="2" charset="2"/>
              <a:buChar char="§"/>
            </a:pPr>
            <a:r>
              <a:rPr lang="fr-FR" sz="1200" dirty="0">
                <a:solidFill>
                  <a:schemeClr val="tx1"/>
                </a:solidFill>
                <a:latin typeface="+mn-lt"/>
                <a:ea typeface="+mn-ea"/>
                <a:cs typeface="+mn-cs"/>
              </a:rPr>
              <a:t>Faire de vous un client de choix, accéder à de nouveaux marchés et accroître les opportunités commerciales grâce à des pratiques responsables</a:t>
            </a:r>
          </a:p>
          <a:p>
            <a:pPr marL="171450" lvl="0" indent="-171450">
              <a:buFont typeface="Wingdings" panose="05000000000000000000" pitchFamily="2" charset="2"/>
              <a:buChar char="§"/>
            </a:pPr>
            <a:r>
              <a:rPr lang="fr-FR" sz="1200" dirty="0">
                <a:solidFill>
                  <a:schemeClr val="tx1"/>
                </a:solidFill>
                <a:latin typeface="+mn-lt"/>
                <a:ea typeface="+mn-ea"/>
                <a:cs typeface="+mn-cs"/>
              </a:rPr>
              <a:t>Renforcer la résilience de vos chaînes d'approvisionnement grâce à des relations durables et productives avec les fournisseurs</a:t>
            </a:r>
          </a:p>
          <a:p>
            <a:pPr marL="171450" lvl="0" indent="-171450">
              <a:buFont typeface="Wingdings" panose="05000000000000000000" pitchFamily="2" charset="2"/>
              <a:buChar char="§"/>
            </a:pPr>
            <a:r>
              <a:rPr lang="fr-FR" sz="1200" dirty="0">
                <a:solidFill>
                  <a:schemeClr val="tx1"/>
                </a:solidFill>
                <a:latin typeface="+mn-lt"/>
                <a:ea typeface="+mn-ea"/>
                <a:cs typeface="+mn-cs"/>
              </a:rPr>
              <a:t>Protéger l’</a:t>
            </a:r>
            <a:r>
              <a:rPr lang="fr-FR" sz="1200" b="1" dirty="0">
                <a:solidFill>
                  <a:schemeClr val="tx1"/>
                </a:solidFill>
                <a:latin typeface="+mn-lt"/>
                <a:ea typeface="+mn-ea"/>
                <a:cs typeface="+mn-cs"/>
              </a:rPr>
              <a:t>image de marque</a:t>
            </a:r>
            <a:r>
              <a:rPr lang="fr-FR" sz="1200" dirty="0">
                <a:solidFill>
                  <a:schemeClr val="tx1"/>
                </a:solidFill>
                <a:latin typeface="+mn-lt"/>
                <a:ea typeface="+mn-ea"/>
                <a:cs typeface="+mn-cs"/>
              </a:rPr>
              <a:t> et la réputation de votre entreprise</a:t>
            </a:r>
          </a:p>
          <a:p>
            <a:pPr marL="171450" lvl="0" indent="-171450">
              <a:buFont typeface="Wingdings" panose="05000000000000000000" pitchFamily="2" charset="2"/>
              <a:buChar char="§"/>
            </a:pPr>
            <a:r>
              <a:rPr lang="fr-FR" sz="1200" dirty="0">
                <a:solidFill>
                  <a:schemeClr val="tx1"/>
                </a:solidFill>
                <a:latin typeface="+mn-lt"/>
                <a:ea typeface="+mn-ea"/>
                <a:cs typeface="+mn-cs"/>
              </a:rPr>
              <a:t>Agir dans le respect des </a:t>
            </a:r>
            <a:r>
              <a:rPr lang="fr-FR" sz="1200" b="1" dirty="0">
                <a:solidFill>
                  <a:schemeClr val="tx1"/>
                </a:solidFill>
                <a:latin typeface="+mn-lt"/>
                <a:ea typeface="+mn-ea"/>
                <a:cs typeface="+mn-cs"/>
              </a:rPr>
              <a:t>valeurs</a:t>
            </a:r>
            <a:r>
              <a:rPr lang="fr-FR" sz="1200" dirty="0">
                <a:solidFill>
                  <a:schemeClr val="tx1"/>
                </a:solidFill>
                <a:latin typeface="+mn-lt"/>
                <a:ea typeface="+mn-ea"/>
                <a:cs typeface="+mn-cs"/>
              </a:rPr>
              <a:t> de votre entreprise et des objectifs durables</a:t>
            </a:r>
          </a:p>
          <a:p>
            <a:pPr marL="171450" lvl="0" indent="-171450">
              <a:buFont typeface="Wingdings" panose="05000000000000000000" pitchFamily="2" charset="2"/>
              <a:buChar char="§"/>
            </a:pPr>
            <a:r>
              <a:rPr lang="fr-FR" sz="1200" dirty="0">
                <a:solidFill>
                  <a:schemeClr val="tx1"/>
                </a:solidFill>
                <a:latin typeface="+mn-lt"/>
                <a:ea typeface="+mn-ea"/>
                <a:cs typeface="+mn-cs"/>
              </a:rPr>
              <a:t>Attirer de </a:t>
            </a:r>
            <a:r>
              <a:rPr lang="fr-FR" sz="1200" b="1" dirty="0">
                <a:solidFill>
                  <a:schemeClr val="tx1"/>
                </a:solidFill>
                <a:latin typeface="+mn-lt"/>
                <a:ea typeface="+mn-ea"/>
                <a:cs typeface="+mn-cs"/>
              </a:rPr>
              <a:t>meilleurs candidats</a:t>
            </a:r>
            <a:r>
              <a:rPr lang="fr-FR" sz="1200" dirty="0">
                <a:solidFill>
                  <a:schemeClr val="tx1"/>
                </a:solidFill>
                <a:latin typeface="+mn-lt"/>
                <a:ea typeface="+mn-ea"/>
                <a:cs typeface="+mn-cs"/>
              </a:rPr>
              <a:t> </a:t>
            </a:r>
          </a:p>
          <a:p>
            <a:pPr marL="171450" lvl="0" indent="-171450">
              <a:buFont typeface="Wingdings" panose="05000000000000000000" pitchFamily="2" charset="2"/>
              <a:buChar char="§"/>
            </a:pPr>
            <a:r>
              <a:rPr lang="fr-FR" sz="1200" dirty="0">
                <a:solidFill>
                  <a:schemeClr val="tx1"/>
                </a:solidFill>
                <a:latin typeface="+mn-lt"/>
                <a:ea typeface="+mn-ea"/>
                <a:cs typeface="+mn-cs"/>
              </a:rPr>
              <a:t>Aider à construire des sociétés saines et prospères - ce qui est bon pour les affaires </a:t>
            </a:r>
          </a:p>
          <a:p>
            <a:pPr marL="171450" lvl="0" indent="-171450">
              <a:buFont typeface="Wingdings" panose="05000000000000000000" pitchFamily="2" charset="2"/>
              <a:buChar char="§"/>
            </a:pPr>
            <a:r>
              <a:rPr lang="fr-FR" sz="1200" dirty="0">
                <a:solidFill>
                  <a:schemeClr val="tx1"/>
                </a:solidFill>
                <a:latin typeface="+mn-lt"/>
                <a:ea typeface="+mn-ea"/>
                <a:cs typeface="+mn-cs"/>
              </a:rPr>
              <a:t>Renforcer votre permis social d'opérer en promouvant l'emploi responsable dans les pays en développement</a:t>
            </a:r>
          </a:p>
          <a:p>
            <a:pPr marL="171450" lvl="0" indent="-171450">
              <a:buFont typeface="Wingdings" panose="05000000000000000000" pitchFamily="2" charset="2"/>
              <a:buChar char="§"/>
            </a:pPr>
            <a:r>
              <a:rPr lang="fr-FR" sz="1200" dirty="0">
                <a:solidFill>
                  <a:schemeClr val="tx1"/>
                </a:solidFill>
                <a:latin typeface="+mn-lt"/>
                <a:ea typeface="+mn-ea"/>
                <a:cs typeface="+mn-cs"/>
              </a:rPr>
              <a:t>Améliorer le respect des lois, principes et normes internationaux et nationaux en assurant la conformité des activités des entreprises aux normes internationales du travail</a:t>
            </a:r>
          </a:p>
          <a:p>
            <a:pPr marL="171450" lvl="0" indent="-171450">
              <a:buFont typeface="Wingdings" panose="05000000000000000000" pitchFamily="2" charset="2"/>
              <a:buChar char="§"/>
            </a:pPr>
            <a:r>
              <a:rPr lang="fr-FR" sz="1200" dirty="0">
                <a:solidFill>
                  <a:schemeClr val="tx1"/>
                </a:solidFill>
                <a:latin typeface="+mn-lt"/>
                <a:ea typeface="+mn-ea"/>
                <a:cs typeface="+mn-cs"/>
              </a:rPr>
              <a:t>Attirer des prêts supplémentaires des institutions financières en réduisant le risque des projets et en se conformant aux normes sociales (et environnementales) </a:t>
            </a:r>
          </a:p>
          <a:p>
            <a:pPr marL="171450" lvl="0" indent="-171450">
              <a:buFont typeface="Wingdings" panose="05000000000000000000" pitchFamily="2" charset="2"/>
              <a:buChar char="§"/>
            </a:pPr>
            <a:r>
              <a:rPr lang="fr-FR" sz="1200" dirty="0">
                <a:solidFill>
                  <a:schemeClr val="tx1"/>
                </a:solidFill>
                <a:latin typeface="+mn-lt"/>
                <a:ea typeface="+mn-ea"/>
                <a:cs typeface="+mn-cs"/>
              </a:rPr>
              <a:t>Accroître les opportunités commerciales et d'affaires dans le monde entier</a:t>
            </a:r>
          </a:p>
          <a:p>
            <a:pPr marL="171450" lvl="0" indent="-171450">
              <a:buFont typeface="Wingdings" panose="05000000000000000000" pitchFamily="2" charset="2"/>
              <a:buChar char="§"/>
            </a:pPr>
            <a:r>
              <a:rPr lang="fr-FR" sz="1200" dirty="0">
                <a:solidFill>
                  <a:schemeClr val="tx1"/>
                </a:solidFill>
                <a:latin typeface="+mn-lt"/>
                <a:ea typeface="+mn-ea"/>
                <a:cs typeface="+mn-cs"/>
              </a:rPr>
              <a:t>Répondre aux </a:t>
            </a:r>
            <a:r>
              <a:rPr lang="fr-FR" sz="1200" b="1" dirty="0">
                <a:solidFill>
                  <a:schemeClr val="tx1"/>
                </a:solidFill>
                <a:latin typeface="+mn-lt"/>
                <a:ea typeface="+mn-ea"/>
                <a:cs typeface="+mn-cs"/>
              </a:rPr>
              <a:t>attentes des parties prenantes</a:t>
            </a:r>
            <a:r>
              <a:rPr lang="fr-FR" sz="1200" dirty="0">
                <a:solidFill>
                  <a:schemeClr val="tx1"/>
                </a:solidFill>
                <a:latin typeface="+mn-lt"/>
                <a:ea typeface="+mn-ea"/>
                <a:cs typeface="+mn-cs"/>
              </a:rPr>
              <a:t> internes et externes</a:t>
            </a:r>
          </a:p>
          <a:p>
            <a:pPr marL="171450" lvl="0" indent="-171450">
              <a:buFont typeface="Wingdings" panose="05000000000000000000" pitchFamily="2" charset="2"/>
              <a:buChar char="§"/>
            </a:pPr>
            <a:r>
              <a:rPr lang="fr-FR" sz="1200" dirty="0">
                <a:solidFill>
                  <a:schemeClr val="tx1"/>
                </a:solidFill>
                <a:latin typeface="+mn-lt"/>
                <a:ea typeface="+mn-ea"/>
                <a:cs typeface="+mn-cs"/>
              </a:rPr>
              <a:t>N'oubliez pas que les travailleurs sont aussi des consommateurs et qu'avoir des conditions de travail décentes est une condition pour atteindre une croissance économique durable</a:t>
            </a:r>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15</a:t>
            </a:fld>
            <a:endParaRPr lang="en-GB" smtClean="0"/>
          </a:p>
        </p:txBody>
      </p:sp>
    </p:spTree>
    <p:extLst>
      <p:ext uri="{BB962C8B-B14F-4D97-AF65-F5344CB8AC3E}">
        <p14:creationId xmlns:p14="http://schemas.microsoft.com/office/powerpoint/2010/main" val="3569771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noProof="0" dirty="0"/>
              <a:t>Notes de l'animateur :</a:t>
            </a:r>
          </a:p>
          <a:p>
            <a:endParaRPr lang="en-GB" noProof="0" dirty="0"/>
          </a:p>
          <a:p>
            <a:pPr marL="0" indent="0">
              <a:buFont typeface="Arial" panose="020B0604020202020204" pitchFamily="34" charset="0"/>
              <a:buNone/>
            </a:pPr>
            <a:r>
              <a:rPr lang="fr-FR" sz="1200" dirty="0">
                <a:solidFill>
                  <a:schemeClr val="tx1"/>
                </a:solidFill>
              </a:rPr>
              <a:t>Le fait de ne pas rentrer dans une négociation agressive des prix, de ne pas raccourcir les délais et d'éviter, dans la mesure du possible, les changements de commande de dernière minute, aide les fournisseurs à planifier leur production plus efficacement et à éviter les heures supplémentaires non planifiées ou excessives pour les employés.</a:t>
            </a:r>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16</a:t>
            </a:fld>
            <a:endParaRPr lang="en-GB" smtClean="0"/>
          </a:p>
        </p:txBody>
      </p:sp>
    </p:spTree>
    <p:extLst>
      <p:ext uri="{BB962C8B-B14F-4D97-AF65-F5344CB8AC3E}">
        <p14:creationId xmlns:p14="http://schemas.microsoft.com/office/powerpoint/2010/main" val="2568526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17</a:t>
            </a:fld>
            <a:endParaRPr lang="en-GB" smtClean="0"/>
          </a:p>
        </p:txBody>
      </p:sp>
    </p:spTree>
    <p:extLst>
      <p:ext uri="{BB962C8B-B14F-4D97-AF65-F5344CB8AC3E}">
        <p14:creationId xmlns:p14="http://schemas.microsoft.com/office/powerpoint/2010/main" val="2353306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dirty="0"/>
              <a:t>Notes de l'animateur :</a:t>
            </a:r>
          </a:p>
          <a:p>
            <a:endParaRPr lang="en-GB" sz="1200" b="1" dirty="0"/>
          </a:p>
          <a:p>
            <a:r>
              <a:rPr lang="fr-FR" sz="1200" b="0" dirty="0"/>
              <a:t>Cette diapositive est destinée à soutenir la réflexion et la discussion sur les lacunes des approches axées sur la conformité.  Vous trouverez ci-dessous une série d'arguments que vous pouvez utiliser pour lancer la discussion, ou que vous pouvez partager tout au long de la session.</a:t>
            </a:r>
          </a:p>
          <a:p>
            <a:endParaRPr lang="en-GB" sz="1200" b="1" dirty="0"/>
          </a:p>
          <a:p>
            <a:r>
              <a:rPr lang="fr-FR" sz="1200" b="1" dirty="0"/>
              <a:t>Limites des approches axées sur la conformité pour comprendre les risques liés au travail décent </a:t>
            </a:r>
          </a:p>
          <a:p>
            <a:pPr>
              <a:spcAft>
                <a:spcPts val="1200"/>
              </a:spcAft>
            </a:pPr>
            <a:r>
              <a:rPr lang="fr-FR" sz="1200" dirty="0"/>
              <a:t>De nombreuses entreprises considèrent le travail décent comme un problème de conformité, où les risques sont minimisés en fonction du respect des normes légales, de celles des partenaires commerciaux, de l’industrie ou des experts, ou en imposant des exigences pertinentes à leurs fournisseurs directs.</a:t>
            </a:r>
          </a:p>
          <a:p>
            <a:pPr>
              <a:spcAft>
                <a:spcPts val="1200"/>
              </a:spcAft>
            </a:pPr>
            <a:r>
              <a:rPr lang="fr-FR" sz="1200" dirty="0"/>
              <a:t>Les outils couramment utilisés sont les codes de conduite, les audits et les plans d’actions correctives, les engagements politiques et les autres règlementations : mettre en place un système fragile et coûteux, d’incitation et de sanctions.</a:t>
            </a:r>
          </a:p>
          <a:p>
            <a:r>
              <a:rPr lang="fr-FR" sz="1200" dirty="0"/>
              <a:t>Les lacunes d'une approche axée sur la conformité sont notamment les suivantes :</a:t>
            </a:r>
          </a:p>
          <a:p>
            <a:pPr marL="285750" indent="-285750">
              <a:buFont typeface="Wingdings" panose="05000000000000000000" pitchFamily="2" charset="2"/>
              <a:buChar char="§"/>
            </a:pPr>
            <a:r>
              <a:rPr lang="fr-FR" sz="1200" dirty="0"/>
              <a:t>les défauts techniques et structurels des systèmes d'audit empêchent les améliorations durables qui sont réellement soutenues par l'entité auditée.</a:t>
            </a:r>
          </a:p>
          <a:p>
            <a:pPr marL="285750" indent="-285750">
              <a:buFont typeface="Wingdings" panose="05000000000000000000" pitchFamily="2" charset="2"/>
              <a:buChar char="§"/>
            </a:pPr>
            <a:r>
              <a:rPr lang="fr-FR" sz="1200" dirty="0"/>
              <a:t>Les coûts à moyen/long terme du contrôle et de la mise en œuvre dépassent les bénéfices à court terme (contrôle et conformité).</a:t>
            </a:r>
          </a:p>
          <a:p>
            <a:pPr marL="285750" indent="-285750">
              <a:buFont typeface="Wingdings" panose="05000000000000000000" pitchFamily="2" charset="2"/>
              <a:buChar char="§"/>
            </a:pPr>
            <a:r>
              <a:rPr lang="fr-FR" sz="1200" dirty="0"/>
              <a:t>Le respect de normes minimales ne favorise pas la compréhension des mauvaises conditions de travail et de leurs causes profondes.</a:t>
            </a:r>
          </a:p>
          <a:p>
            <a:pPr marL="285750" indent="-285750">
              <a:buFont typeface="Wingdings" panose="05000000000000000000" pitchFamily="2" charset="2"/>
              <a:buChar char="§"/>
            </a:pPr>
            <a:r>
              <a:rPr lang="fr-FR" sz="1200" dirty="0"/>
              <a:t>Dans la chaîne d'approvisionnement, le contrôle et l'audit peuvent avoir un impact négatif sur les relations fournisseur-acheteur.</a:t>
            </a:r>
          </a:p>
          <a:p>
            <a:pPr marL="285750" indent="-285750">
              <a:buFont typeface="Wingdings" panose="05000000000000000000" pitchFamily="2" charset="2"/>
              <a:buChar char="§"/>
            </a:pPr>
            <a:r>
              <a:rPr lang="fr-FR" sz="1200" dirty="0"/>
              <a:t>Les entreprises qui choisissent une approche de conformité sont peu susceptibles d'aborder les risques liés aux droits de l'homme de manière proactive.</a:t>
            </a:r>
          </a:p>
          <a:p>
            <a:pPr marL="285750" indent="-285750">
              <a:buFont typeface="Wingdings" panose="05000000000000000000" pitchFamily="2" charset="2"/>
              <a:buChar char="§"/>
            </a:pPr>
            <a:r>
              <a:rPr lang="fr-FR" sz="1200" dirty="0"/>
              <a:t>Se conformer aux attentes minimales externes est déresponsabilisant et entrave les aspirations et les visions de croissance. </a:t>
            </a:r>
          </a:p>
          <a:p>
            <a:pPr marL="285750" indent="-285750">
              <a:buFont typeface="Arial" panose="020B0604020202020204" pitchFamily="34" charset="0"/>
              <a:buChar char="•"/>
            </a:pPr>
            <a:endParaRPr lang="en-GB" sz="1200" dirty="0"/>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456D26-4784-43ED-A153-54D536AFD2AE}" type="slidenum">
              <a:rPr lang="en-GB" smtClean="0"/>
              <a:t>18</a:t>
            </a:fld>
            <a:endParaRPr lang="en-GB" smtClean="0"/>
          </a:p>
        </p:txBody>
      </p:sp>
    </p:spTree>
    <p:extLst>
      <p:ext uri="{BB962C8B-B14F-4D97-AF65-F5344CB8AC3E}">
        <p14:creationId xmlns:p14="http://schemas.microsoft.com/office/powerpoint/2010/main" val="2307193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noProof="0" dirty="0"/>
              <a:t>Notes de l'animateur :</a:t>
            </a:r>
          </a:p>
          <a:p>
            <a:endParaRPr lang="en-GB" noProof="0" dirty="0"/>
          </a:p>
          <a:p>
            <a:pPr marL="0" indent="0">
              <a:buFontTx/>
              <a:buNone/>
            </a:pPr>
            <a:r>
              <a:rPr lang="fr-FR" noProof="0" dirty="0"/>
              <a:t>Invitez le groupe à réfléchir sur les informations partagées dans les diapositives précédentes.</a:t>
            </a:r>
          </a:p>
          <a:p>
            <a:pPr marL="0" indent="0">
              <a:buFontTx/>
              <a:buNone/>
            </a:pPr>
            <a:endParaRPr lang="en-GB" noProof="0" dirty="0"/>
          </a:p>
          <a:p>
            <a:pPr marL="0" indent="0">
              <a:buFontTx/>
              <a:buNone/>
            </a:pPr>
            <a:r>
              <a:rPr lang="fr-FR" noProof="0" dirty="0"/>
              <a:t>Les réponses vous aideront à bien comprendre comment les participants estiment que cela est valorisé au sein de l'entreprise. S'ils estiment que ce n'est pas important, cela signifie qu'il y a encore du travail à faire pour communiquer cette importance aux acheteurs - éventuellement avec l'aide de la direction générale. Si l'entreprise veut s'éloigner d'un modèle d'évaluation/audit pour les fournisseurs et s'orienter vers un engagement et un dialogue accrus, elle doit s'assurer que les employés chargés des achats voient la valeur de ces conversations et sont équipés pour les mener.</a:t>
            </a:r>
          </a:p>
          <a:p>
            <a:endParaRPr lang="en-US" dirty="0"/>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456D26-4784-43ED-A153-54D536AFD2AE}" type="slidenum">
              <a:rPr lang="en-GB" smtClean="0"/>
              <a:t>19</a:t>
            </a:fld>
            <a:endParaRPr lang="en-GB" smtClean="0"/>
          </a:p>
        </p:txBody>
      </p:sp>
    </p:spTree>
    <p:extLst>
      <p:ext uri="{BB962C8B-B14F-4D97-AF65-F5344CB8AC3E}">
        <p14:creationId xmlns:p14="http://schemas.microsoft.com/office/powerpoint/2010/main" val="2054760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20</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2</a:t>
            </a:fld>
            <a:endParaRPr lang="en-GB"/>
          </a:p>
        </p:txBody>
      </p:sp>
    </p:spTree>
    <p:extLst>
      <p:ext uri="{BB962C8B-B14F-4D97-AF65-F5344CB8AC3E}">
        <p14:creationId xmlns:p14="http://schemas.microsoft.com/office/powerpoint/2010/main" val="2340110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a:t>Notes de l'animateur :</a:t>
            </a:r>
          </a:p>
          <a:p>
            <a:endParaRPr lang="en-US" dirty="0"/>
          </a:p>
          <a:p>
            <a:r>
              <a:rPr lang="fr-FR"/>
              <a:t>L'animateur présente l'exercice et explique le processus au groupe.</a:t>
            </a:r>
          </a:p>
        </p:txBody>
      </p:sp>
      <p:sp>
        <p:nvSpPr>
          <p:cNvPr id="4" name="Slide Number Placeholder 3"/>
          <p:cNvSpPr>
            <a:spLocks noGrp="1"/>
          </p:cNvSpPr>
          <p:nvPr>
            <p:ph type="sldNum" sz="quarter" idx="5"/>
          </p:nvPr>
        </p:nvSpPr>
        <p:spPr/>
        <p:txBody>
          <a:bodyPr/>
          <a:lstStyle/>
          <a:p>
            <a:fld id="{CB456D26-4784-43ED-A153-54D536AFD2AE}" type="slidenum">
              <a:rPr lang="en-GB" smtClean="0"/>
              <a:t>21</a:t>
            </a:fld>
            <a:endParaRPr lang="en-GB" smtClean="0"/>
          </a:p>
        </p:txBody>
      </p:sp>
    </p:spTree>
    <p:extLst>
      <p:ext uri="{BB962C8B-B14F-4D97-AF65-F5344CB8AC3E}">
        <p14:creationId xmlns:p14="http://schemas.microsoft.com/office/powerpoint/2010/main" val="2378696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22</a:t>
            </a:fld>
            <a:endParaRPr lang="en-GB" smtClean="0"/>
          </a:p>
        </p:txBody>
      </p:sp>
    </p:spTree>
    <p:extLst>
      <p:ext uri="{BB962C8B-B14F-4D97-AF65-F5344CB8AC3E}">
        <p14:creationId xmlns:p14="http://schemas.microsoft.com/office/powerpoint/2010/main" val="4059374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noProof="0" dirty="0"/>
              <a:t>Notes de l’animateur :</a:t>
            </a:r>
          </a:p>
          <a:p>
            <a:r>
              <a:rPr lang="fr-FR" b="0" noProof="0" dirty="0"/>
              <a:t>Il s'agit de diapositives d'information à partager après que le groupe ait eu l'occasion de réfléchir aux avantages de l'engagement et du dialogue.</a:t>
            </a:r>
          </a:p>
          <a:p>
            <a:endParaRPr lang="en-GB" b="0" noProof="0" dirty="0"/>
          </a:p>
          <a:p>
            <a:r>
              <a:rPr lang="fr-FR" b="0" noProof="0" dirty="0"/>
              <a:t>L'animateur parcourt les diapositives d'information, s'arrêtant parfois pour demander s'il y a des questions à clarifier (mais pas de commentaires à ce stade).</a:t>
            </a:r>
          </a:p>
          <a:p>
            <a:endParaRPr lang="en-GB" b="0" noProof="0" dirty="0"/>
          </a:p>
          <a:p>
            <a:r>
              <a:rPr lang="fr-FR" b="0" noProof="0" dirty="0"/>
              <a:t>Le groupe aura l'occasion de discuter des contributions en binôme après que les diapositives d'information aient été partagées.</a:t>
            </a:r>
          </a:p>
          <a:p>
            <a:endParaRPr lang="en-GB" b="1" noProof="0" dirty="0"/>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23</a:t>
            </a:fld>
            <a:endParaRPr lang="en-GB" smtClean="0"/>
          </a:p>
        </p:txBody>
      </p:sp>
    </p:spTree>
    <p:extLst>
      <p:ext uri="{BB962C8B-B14F-4D97-AF65-F5344CB8AC3E}">
        <p14:creationId xmlns:p14="http://schemas.microsoft.com/office/powerpoint/2010/main" val="680204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456D26-4784-43ED-A153-54D536AFD2AE}" type="slidenum">
              <a:rPr lang="en-GB" smtClean="0"/>
              <a:t>24</a:t>
            </a:fld>
            <a:endParaRPr lang="en-GB" smtClean="0"/>
          </a:p>
        </p:txBody>
      </p:sp>
    </p:spTree>
    <p:extLst>
      <p:ext uri="{BB962C8B-B14F-4D97-AF65-F5344CB8AC3E}">
        <p14:creationId xmlns:p14="http://schemas.microsoft.com/office/powerpoint/2010/main" val="3373648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Notes de l’animateur :</a:t>
            </a:r>
            <a:r>
              <a:rPr lang="fr-FR" dirty="0"/>
              <a:t> </a:t>
            </a:r>
          </a:p>
          <a:p>
            <a:r>
              <a:rPr lang="fr-FR" dirty="0"/>
              <a:t>La hiérarchie « Conversations pour la relation / possibilité / action » montre comment l'équilibre et l'ordre de ce à quoi nous prêtons attention ouvrent / ferment les conversations et les relations.</a:t>
            </a:r>
          </a:p>
          <a:p>
            <a:endParaRPr lang="en-US" dirty="0"/>
          </a:p>
          <a:p>
            <a:r>
              <a:rPr lang="fr-FR" dirty="0"/>
              <a:t>Si nous attendons de nos fournisseurs (ou de qui que ce soit d'ailleurs !) qu'ils travaillent avec nous, ils doivent comprendre pourquoi et, surtout, ils doivent nous faire confiance. La confiance naît de l'établissement de relations.</a:t>
            </a:r>
          </a:p>
          <a:p>
            <a:endParaRPr lang="en-US" dirty="0"/>
          </a:p>
          <a:p>
            <a:r>
              <a:rPr lang="fr-FR" dirty="0"/>
              <a:t>Le diagramme montre le processus qui maximisera les chances de parvenir à des actions durables que le fournisseur veut prendre, plutôt que de prendre celles qu'il doit prendre.</a:t>
            </a:r>
          </a:p>
          <a:p>
            <a:endParaRPr lang="en-US" dirty="0"/>
          </a:p>
          <a:p>
            <a:r>
              <a:rPr lang="fr-FR" dirty="0"/>
              <a:t>Passez du temps à apprendre à les connaître en tant qu'êtres humains - le cercle extérieur des « relations » - pour établir des liens et de la confiance. </a:t>
            </a:r>
          </a:p>
          <a:p>
            <a:endParaRPr lang="en-US" dirty="0"/>
          </a:p>
          <a:p>
            <a:r>
              <a:rPr lang="fr-FR" dirty="0"/>
              <a:t>Il est alors plus probable qu'ils travaillent avec vous dans le cercle intermédiaire des « possibilités », où des idées innovantes peuvent alors surgir, car ils sont prêts à partager plus ouvertement avec des personnes en qui ils ont confiance.</a:t>
            </a:r>
          </a:p>
          <a:p>
            <a:endParaRPr lang="en-US" dirty="0"/>
          </a:p>
          <a:p>
            <a:r>
              <a:rPr lang="fr-FR" dirty="0"/>
              <a:t>Enfin, les actions qui découlent du dialogue peuvent être de bien meilleure qualité, car elles auront pris en compte les idées les plus créatives, que si vous essayez simplement d’« aller droit au but » et de « passer à l'action ».</a:t>
            </a:r>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25</a:t>
            </a:fld>
            <a:endParaRPr lang="en-GB" smtClean="0"/>
          </a:p>
        </p:txBody>
      </p:sp>
    </p:spTree>
    <p:extLst>
      <p:ext uri="{BB962C8B-B14F-4D97-AF65-F5344CB8AC3E}">
        <p14:creationId xmlns:p14="http://schemas.microsoft.com/office/powerpoint/2010/main" val="2130934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26</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Notes de l'animateur :</a:t>
            </a:r>
          </a:p>
          <a:p>
            <a:endParaRPr lang="en-US" dirty="0"/>
          </a:p>
          <a:p>
            <a:r>
              <a:rPr lang="fr-FR" dirty="0"/>
              <a:t>L'animateur présente l'exercice et explique le processus au groupe.</a:t>
            </a:r>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27</a:t>
            </a:fld>
            <a:endParaRPr lang="en-GB" smtClean="0"/>
          </a:p>
        </p:txBody>
      </p:sp>
    </p:spTree>
    <p:extLst>
      <p:ext uri="{BB962C8B-B14F-4D97-AF65-F5344CB8AC3E}">
        <p14:creationId xmlns:p14="http://schemas.microsoft.com/office/powerpoint/2010/main" val="2347949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a:t>Notes de l'animateur :</a:t>
            </a:r>
          </a:p>
          <a:p>
            <a:endParaRPr lang="en-US" dirty="0"/>
          </a:p>
          <a:p>
            <a:r>
              <a:rPr lang="fr-FR"/>
              <a:t>L'animateur présente l'exercice et explique le processus au groupe.</a:t>
            </a:r>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28</a:t>
            </a:fld>
            <a:endParaRPr lang="en-GB" smtClean="0"/>
          </a:p>
        </p:txBody>
      </p:sp>
    </p:spTree>
    <p:extLst>
      <p:ext uri="{BB962C8B-B14F-4D97-AF65-F5344CB8AC3E}">
        <p14:creationId xmlns:p14="http://schemas.microsoft.com/office/powerpoint/2010/main" val="1843987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Notes de l'animateur :</a:t>
            </a:r>
          </a:p>
          <a:p>
            <a:endParaRPr lang="en-US" dirty="0"/>
          </a:p>
          <a:p>
            <a:r>
              <a:rPr lang="fr-FR" dirty="0"/>
              <a:t>Ces exemples de cas représentent des dilemmes courants rencontrés par les professionnels des marchés publics et peuvent être utilisés comme une alternative aux cas réels partagés par les participants.</a:t>
            </a:r>
          </a:p>
          <a:p>
            <a:endParaRPr lang="en-US" dirty="0" smtClean="0"/>
          </a:p>
          <a:p>
            <a:r>
              <a:rPr lang="fr-FR" dirty="0"/>
              <a:t>Autres dilemmes : </a:t>
            </a:r>
          </a:p>
          <a:p>
            <a:endParaRPr lang="en-US" dirty="0" smtClean="0"/>
          </a:p>
          <a:p>
            <a:pPr marL="171450" lvl="0" indent="-171450">
              <a:buFont typeface="Wingdings" panose="05000000000000000000" pitchFamily="2" charset="2"/>
              <a:buChar char="§"/>
            </a:pPr>
            <a:r>
              <a:rPr lang="fr-FR" sz="1200" dirty="0">
                <a:solidFill>
                  <a:schemeClr val="tx1"/>
                </a:solidFill>
                <a:latin typeface="+mn-lt"/>
                <a:ea typeface="+mn-ea"/>
                <a:cs typeface="+mn-cs"/>
              </a:rPr>
              <a:t>Le fournisseur souhaite activement travailler avec notre entreprise et propose donc un prix bas qui, selon moi, peut compromettre sa capacité à garantir des conditions de travail décentes à ses employés. </a:t>
            </a:r>
          </a:p>
          <a:p>
            <a:pPr marL="171450" lvl="0" indent="-171450">
              <a:buFont typeface="Wingdings" panose="05000000000000000000" pitchFamily="2" charset="2"/>
              <a:buChar char="§"/>
            </a:pPr>
            <a:r>
              <a:rPr lang="fr-FR" sz="1200" dirty="0">
                <a:solidFill>
                  <a:schemeClr val="tx1"/>
                </a:solidFill>
                <a:latin typeface="+mn-lt"/>
                <a:ea typeface="+mn-ea"/>
                <a:cs typeface="+mn-cs"/>
              </a:rPr>
              <a:t>L'application de mon code de conduite de fournisseur ou de toute autre politique de travail décent par le fournisseur entraînera des coûts, mais mon entreprise n'est pas disposée à augmenter le paiement pour couvrir ces coûts (par exemple si des EPI - Équipements de protection individuelle - sont nécessaires). Je ne sais pas comment orienter cette conversation lorsque le fournisseur en parle. </a:t>
            </a:r>
          </a:p>
          <a:p>
            <a:pPr marL="171450" lvl="0" indent="-171450">
              <a:buFont typeface="Wingdings" panose="05000000000000000000" pitchFamily="2" charset="2"/>
              <a:buChar char="§"/>
            </a:pPr>
            <a:r>
              <a:rPr lang="fr-FR" sz="1200" dirty="0">
                <a:solidFill>
                  <a:schemeClr val="tx1"/>
                </a:solidFill>
                <a:latin typeface="+mn-lt"/>
                <a:ea typeface="+mn-ea"/>
                <a:cs typeface="+mn-cs"/>
              </a:rPr>
              <a:t>Nous n'avons aucun moyen de savoir avec certitude si les prix équitables servent réellement à soutenir des conditions de travail décentes. Notre fournisseur ne paie pas nécessairement les meilleurs salaires possible à ses travailleurs, même si le prix a été augmenté spécifiquement pour aider le fournisseur à couvrir l'augmentation des salaires. </a:t>
            </a:r>
          </a:p>
          <a:p>
            <a:pPr marL="171450" lvl="0" indent="-171450">
              <a:buFont typeface="Wingdings" panose="05000000000000000000" pitchFamily="2" charset="2"/>
              <a:buChar char="§"/>
            </a:pPr>
            <a:r>
              <a:rPr lang="fr-FR" sz="1200" dirty="0">
                <a:solidFill>
                  <a:schemeClr val="tx1"/>
                </a:solidFill>
                <a:latin typeface="+mn-lt"/>
                <a:ea typeface="+mn-ea"/>
                <a:cs typeface="+mn-cs"/>
              </a:rPr>
              <a:t>Nous travaillons surtout avec des intermédiaires qui ne veulent pas partager les unités de production.</a:t>
            </a:r>
          </a:p>
          <a:p>
            <a:endParaRPr lang="en-US" dirty="0"/>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29</a:t>
            </a:fld>
            <a:endParaRPr lang="en-GB" smtClean="0"/>
          </a:p>
        </p:txBody>
      </p:sp>
    </p:spTree>
    <p:extLst>
      <p:ext uri="{BB962C8B-B14F-4D97-AF65-F5344CB8AC3E}">
        <p14:creationId xmlns:p14="http://schemas.microsoft.com/office/powerpoint/2010/main" val="1193041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32</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4</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Notes de l'animateur :</a:t>
            </a:r>
          </a:p>
          <a:p>
            <a:endParaRPr lang="en-US" dirty="0"/>
          </a:p>
          <a:p>
            <a:r>
              <a:rPr lang="fr-FR" dirty="0"/>
              <a:t>L'animateur présente l'exercice et explique le processus au groupe.</a:t>
            </a:r>
          </a:p>
          <a:p>
            <a:endParaRPr lang="en-US" dirty="0"/>
          </a:p>
          <a:p>
            <a:r>
              <a:rPr lang="fr-FR" b="1" dirty="0"/>
              <a:t>Contexte à fournir aux participants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Avant la session, imprimez des exemplaires du scénario et des rôles, et découpez chaque description de rôle individuellement.  Imprimez suffisamment d’exemplaires pour répondre au nombre de groupes et de participants que vous prévoyez.</a:t>
            </a:r>
          </a:p>
          <a:p>
            <a:endParaRPr lang="en-GB" b="1" dirty="0"/>
          </a:p>
          <a:p>
            <a:r>
              <a:rPr lang="fr-FR" b="1" dirty="0">
                <a:solidFill>
                  <a:schemeClr val="tx1"/>
                </a:solidFill>
              </a:rPr>
              <a:t>Acheteur : </a:t>
            </a:r>
            <a:r>
              <a:rPr lang="fr-FR" dirty="0">
                <a:solidFill>
                  <a:schemeClr val="tx1"/>
                </a:solidFill>
              </a:rPr>
              <a:t>A la responsabilité globale de tous les services de nettoyage achetés par l'entreprise au niveau mondial. Cela inclut la mise en œuvre des politiques de l'entreprise, notamment le code de conduite des fournisseurs (ou similaire). L'entreprise de nettoyage est une franchise locale d'une entreprise nationale qui a été contractée en vertu d'un accord-cadre avec la filiale de l'entreprise locale du pays où se trouve l'usine de production.</a:t>
            </a:r>
          </a:p>
          <a:p>
            <a:endParaRPr lang="en-GB" b="1" dirty="0">
              <a:solidFill>
                <a:schemeClr val="tx1"/>
              </a:solidFill>
            </a:endParaRPr>
          </a:p>
          <a:p>
            <a:r>
              <a:rPr lang="fr-FR" b="1" dirty="0">
                <a:solidFill>
                  <a:schemeClr val="tx1"/>
                </a:solidFill>
              </a:rPr>
              <a:t>Directeur de l’usine de production : </a:t>
            </a:r>
            <a:r>
              <a:rPr lang="fr-FR" dirty="0">
                <a:solidFill>
                  <a:schemeClr val="tx1"/>
                </a:solidFill>
              </a:rPr>
              <a:t>Elle est responsable des opérations quotidiennes de l'usine, y compris de la mise en œuvre locale de toutes les politiques et de tous les processus de l'entreprise (y compris le code de conduite des fournisseurs). L'entreprise de nettoyage est une franchise locale d'une entreprise nationale qui a été contractée en vertu d'un accord-cadre avec la filiale de l'entreprise locale du pays où se trouve l'usine de production.</a:t>
            </a:r>
          </a:p>
          <a:p>
            <a:endParaRPr lang="en-GB" b="1" dirty="0">
              <a:solidFill>
                <a:schemeClr val="tx1"/>
              </a:solidFill>
            </a:endParaRPr>
          </a:p>
          <a:p>
            <a:r>
              <a:rPr lang="fr-FR" b="1" dirty="0">
                <a:solidFill>
                  <a:schemeClr val="tx1"/>
                </a:solidFill>
              </a:rPr>
              <a:t>Personnel de nettoyage :</a:t>
            </a:r>
            <a:r>
              <a:rPr lang="fr-FR" dirty="0">
                <a:solidFill>
                  <a:schemeClr val="tx1"/>
                </a:solidFill>
              </a:rPr>
              <a:t> Travailleur migrant issu d'une minorité ethnique. A l'origine, il payait une somme importante à un courtier en main-d'œuvre qui était payé par l'entreprise de nettoyage afin d'obtenir le travail en premier lieu, qu'il est censé rembourser sur son (faible) salaire. Leurs passeports leur ont été retirés afin qu'ils ne puissent pas partir. Ils ont une famille à charge et leur statut d'immigration n'est pas clair.</a:t>
            </a:r>
          </a:p>
          <a:p>
            <a:endParaRPr lang="en-GB" b="1" dirty="0">
              <a:solidFill>
                <a:schemeClr val="tx1"/>
              </a:solidFill>
            </a:endParaRPr>
          </a:p>
          <a:p>
            <a:r>
              <a:rPr lang="fr-FR" b="1" dirty="0">
                <a:solidFill>
                  <a:schemeClr val="tx1"/>
                </a:solidFill>
              </a:rPr>
              <a:t>Représentant de l’entreprise de nettoyage :</a:t>
            </a:r>
            <a:r>
              <a:rPr lang="fr-FR" dirty="0">
                <a:solidFill>
                  <a:schemeClr val="tx1"/>
                </a:solidFill>
              </a:rPr>
              <a:t> Responsable de la fourniture de services de nettoyage à l'usine de production. L'entreprise de nettoyage est une franchise locale d'une entreprise nationale qui a été contractée en vertu d'un accord-cadre avec la filiale locale de l'entreprise du pays où se trouve l'usine de production. L'entreprise de nettoyage paie un courtier en main-d'œuvre pour trouver du personnel qui est ensuite directement employé par l'entreprise de nettoyage.</a:t>
            </a:r>
          </a:p>
          <a:p>
            <a:endParaRPr lang="en-GB" b="1" dirty="0">
              <a:solidFill>
                <a:schemeClr val="tx1"/>
              </a:solidFill>
            </a:endParaRPr>
          </a:p>
          <a:p>
            <a:r>
              <a:rPr lang="fr-FR" b="1" dirty="0">
                <a:solidFill>
                  <a:schemeClr val="tx1"/>
                </a:solidFill>
              </a:rPr>
              <a:t>Représentant d’une ONG</a:t>
            </a:r>
            <a:r>
              <a:rPr lang="fr-FR" dirty="0">
                <a:solidFill>
                  <a:schemeClr val="tx1"/>
                </a:solidFill>
              </a:rPr>
              <a:t> : Représentant de la branche locale d'une ONG internationale de défense des droits qui lutte contre le travail forcé et le trafic d’êtres humains dans les chaînes d'approvisionnement mondiales.</a:t>
            </a:r>
          </a:p>
          <a:p>
            <a:endParaRPr lang="en-GB" sz="110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33</a:t>
            </a:fld>
            <a:endParaRPr lang="en-GB" smtClean="0"/>
          </a:p>
        </p:txBody>
      </p:sp>
    </p:spTree>
    <p:extLst>
      <p:ext uri="{BB962C8B-B14F-4D97-AF65-F5344CB8AC3E}">
        <p14:creationId xmlns:p14="http://schemas.microsoft.com/office/powerpoint/2010/main" val="1969343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a:t>Notes de l'animateur :</a:t>
            </a:r>
          </a:p>
          <a:p>
            <a:endParaRPr lang="en-US" dirty="0"/>
          </a:p>
          <a:p>
            <a:r>
              <a:rPr lang="fr-FR"/>
              <a:t>L'animateur présente l'exercice et explique le processus au groupe.</a:t>
            </a:r>
          </a:p>
          <a:p>
            <a:endParaRPr lang="en-US" dirty="0"/>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34</a:t>
            </a:fld>
            <a:endParaRPr lang="en-GB" smtClean="0"/>
          </a:p>
        </p:txBody>
      </p:sp>
    </p:spTree>
    <p:extLst>
      <p:ext uri="{BB962C8B-B14F-4D97-AF65-F5344CB8AC3E}">
        <p14:creationId xmlns:p14="http://schemas.microsoft.com/office/powerpoint/2010/main" val="3163845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Le scénario pourrait être modifié pour inclure d'éventuelles sensibilités ou dilemmes spécifiques ou culturels.</a:t>
            </a:r>
            <a:r>
              <a:rPr lang="fr-FR" baseline="0"/>
              <a:t> Par exemple, le scénario ci-dessous pourrait faciliter les discussions sur les responsabilités au-delà de la législation nationale et de la discrimination sexuelle. </a:t>
            </a:r>
          </a:p>
          <a:p>
            <a:endParaRPr lang="en-US" baseline="0" dirty="0" smtClean="0"/>
          </a:p>
          <a:p>
            <a:r>
              <a:rPr lang="fr-FR" b="1"/>
              <a:t>Scénario :</a:t>
            </a:r>
          </a:p>
          <a:p>
            <a:r>
              <a:rPr lang="fr-FR"/>
              <a:t>Un acheteur d’une multinationale se rend dans l’une des usines de production de son entreprise en Asie pour s’entretenir avec des fournisseurs locaux. </a:t>
            </a:r>
          </a:p>
          <a:p>
            <a:endParaRPr lang="en-GB" dirty="0" smtClean="0"/>
          </a:p>
          <a:p>
            <a:r>
              <a:rPr lang="fr-FR"/>
              <a:t>Sur place, le responsable local l’informe qu’une ONG l’a interrogé sur les conditions de travail des travailleuses dans l’usine de vêtements. Ils affirment que les travailleurs dans l’industrie du vêtement sont contraints de travailler un nombre d'heures excessif pour un petit salaire, et il existe des rumeurs de violence et de harcèlement.  L’ONG menace de lancer une campagne médiatique si l’entreprise ne prend pas rapidement des mesures. </a:t>
            </a:r>
          </a:p>
          <a:p>
            <a:endParaRPr lang="en-GB" dirty="0" smtClean="0"/>
          </a:p>
          <a:p>
            <a:r>
              <a:rPr lang="fr-FR"/>
              <a:t>L’acheteur remarque que certaines travailleuses de l’usine de vêtements ont effectivement l’air mal nourris et réagissent avec crainte lorsqu’on leur pose des questions sur leur bien-être. Le responsable local nie que les travailleuses soient mal traitées et affirme qu'il respecte la législation nationale. </a:t>
            </a:r>
          </a:p>
          <a:p>
            <a:endParaRPr lang="en-GB" dirty="0" smtClean="0"/>
          </a:p>
          <a:p>
            <a:r>
              <a:rPr lang="fr-FR"/>
              <a:t>L’acheteur, dont l’entreprise a une forte politique publique sur l’égalité des genres et la discrimination, estime qu’il existe un risque important pour la réputation de l’entreprise et les personnes concernées et souhaite s’assurer que le problème est résolu au mieux pour toutes les parties. </a:t>
            </a:r>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35</a:t>
            </a:fld>
            <a:endParaRPr lang="en-GB" smtClean="0"/>
          </a:p>
        </p:txBody>
      </p:sp>
    </p:spTree>
    <p:extLst>
      <p:ext uri="{BB962C8B-B14F-4D97-AF65-F5344CB8AC3E}">
        <p14:creationId xmlns:p14="http://schemas.microsoft.com/office/powerpoint/2010/main" val="2913540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a:t>Notes de l'animateur :</a:t>
            </a:r>
          </a:p>
          <a:p>
            <a:endParaRPr lang="en-US" dirty="0"/>
          </a:p>
          <a:p>
            <a:r>
              <a:rPr lang="fr-FR"/>
              <a:t>Sur un tableau blanc, écrivez à l'avance les quatre options.  Au fur et à mesure que les participants partagent leurs réflexions sur chaque option, notez les avantages et les inconvénients identifiés.</a:t>
            </a:r>
          </a:p>
          <a:p>
            <a:endParaRPr lang="en-US" dirty="0"/>
          </a:p>
          <a:p>
            <a:r>
              <a:rPr lang="fr-FR"/>
              <a:t>Soutenez l'exercice de réflexion avec les questions suivantes :</a:t>
            </a:r>
          </a:p>
          <a:p>
            <a:pPr marL="171450" indent="-171450">
              <a:buFontTx/>
              <a:buChar char="-"/>
            </a:pPr>
            <a:r>
              <a:rPr lang="fr-FR"/>
              <a:t>Quel pourrait être le résultat de chaque option pour le personnel de nettoyage (le titulaire des droits dont les droits sont affectés)</a:t>
            </a:r>
          </a:p>
          <a:p>
            <a:pPr marL="171450" indent="-171450">
              <a:buFontTx/>
              <a:buChar char="-"/>
            </a:pPr>
            <a:r>
              <a:rPr lang="fr-FR"/>
              <a:t>Quel pourrait être le résultat de chaque option pour votre entreprise ?</a:t>
            </a:r>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36</a:t>
            </a:fld>
            <a:endParaRPr lang="en-GB" smtClean="0"/>
          </a:p>
        </p:txBody>
      </p:sp>
    </p:spTree>
    <p:extLst>
      <p:ext uri="{BB962C8B-B14F-4D97-AF65-F5344CB8AC3E}">
        <p14:creationId xmlns:p14="http://schemas.microsoft.com/office/powerpoint/2010/main" val="3914565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37</a:t>
            </a:fld>
            <a:endParaRPr lang="en-GB"/>
          </a:p>
        </p:txBody>
      </p:sp>
    </p:spTree>
    <p:extLst>
      <p:ext uri="{BB962C8B-B14F-4D97-AF65-F5344CB8AC3E}">
        <p14:creationId xmlns:p14="http://schemas.microsoft.com/office/powerpoint/2010/main" val="3365693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38</a:t>
            </a:fld>
            <a:endParaRPr lang="en-GB" smtClean="0"/>
          </a:p>
        </p:txBody>
      </p:sp>
    </p:spTree>
    <p:extLst>
      <p:ext uri="{BB962C8B-B14F-4D97-AF65-F5344CB8AC3E}">
        <p14:creationId xmlns:p14="http://schemas.microsoft.com/office/powerpoint/2010/main" val="3384870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noProof="0" dirty="0"/>
              <a:t>Notes de l’animateur :</a:t>
            </a:r>
            <a:r>
              <a:rPr lang="fr-FR" noProof="0" dirty="0"/>
              <a:t> </a:t>
            </a:r>
          </a:p>
          <a:p>
            <a:endParaRPr lang="en-GB" noProof="0" dirty="0"/>
          </a:p>
          <a:p>
            <a:r>
              <a:rPr lang="fr-FR" b="1" noProof="0" dirty="0"/>
              <a:t>Cochez la case en question :</a:t>
            </a:r>
            <a:r>
              <a:rPr lang="fr-FR" noProof="0" dirty="0"/>
              <a:t> </a:t>
            </a:r>
          </a:p>
          <a:p>
            <a:r>
              <a:rPr lang="fr-FR" noProof="0" dirty="0"/>
              <a:t>Il n'y a pas de bonne ou mauvaise réponse. Les participants sont encouragés à réfléchir à ce que pourraient être les impacts potentiels sur le travail décent, et comment ils pourraient être liés à leur rôle. Vous trouverez ci-dessous quelques exemples de questions, mais, dans un premier temps et sans donner trop de détails, les animateurs sont encouragés à laisser les participants réfléchir à la question et y répondre. La section suivante leur permettra de mieux comprendre en quoi cela les concerne ou concerne votre entreprise. </a:t>
            </a:r>
          </a:p>
          <a:p>
            <a:endParaRPr lang="en-GB" b="0" noProof="0" dirty="0" smtClean="0"/>
          </a:p>
          <a:p>
            <a:r>
              <a:rPr lang="fr-FR" b="1" noProof="0" dirty="0" smtClean="0"/>
              <a:t>Questions </a:t>
            </a:r>
            <a:r>
              <a:rPr lang="fr-FR" b="1" noProof="0" dirty="0"/>
              <a:t>de l'animateur :</a:t>
            </a:r>
          </a:p>
          <a:p>
            <a:pPr marL="171450" indent="-171450">
              <a:buFont typeface="Wingdings" panose="05000000000000000000" pitchFamily="2" charset="2"/>
              <a:buChar char="§"/>
            </a:pPr>
            <a:r>
              <a:rPr lang="fr-FR" noProof="0" dirty="0"/>
              <a:t>Lorsque vous demandez aux fournisseurs de signer le code de conduite des fournisseurs (ou un document similaire), vous arrive-t-il de recevoir des interrogations sur la signification de certaines questions et sur leur pertinence pour le fournisseur ?</a:t>
            </a:r>
          </a:p>
          <a:p>
            <a:pPr marL="171450" indent="-171450">
              <a:buFont typeface="Wingdings" panose="05000000000000000000" pitchFamily="2" charset="2"/>
              <a:buChar char="§"/>
            </a:pPr>
            <a:r>
              <a:rPr lang="fr-FR" noProof="0" dirty="0"/>
              <a:t>Vous avez peut-être lu que certains produits et services peuvent être associés à de mauvaises conditions de travail. </a:t>
            </a:r>
          </a:p>
          <a:p>
            <a:pPr marL="628650" lvl="1" indent="-171450">
              <a:buFont typeface="Wingdings" panose="05000000000000000000" pitchFamily="2" charset="2"/>
              <a:buChar char="§"/>
            </a:pPr>
            <a:r>
              <a:rPr lang="fr-FR" noProof="0" dirty="0"/>
              <a:t>Exemple : les produits contenant du mica, dont l'extraction est souvent associée au travail forcé et à de mauvaises conditions de santé et de sécurité. </a:t>
            </a:r>
          </a:p>
          <a:p>
            <a:pPr marL="628650" lvl="1" indent="-171450">
              <a:buFont typeface="Wingdings" panose="05000000000000000000" pitchFamily="2" charset="2"/>
              <a:buChar char="§"/>
            </a:pPr>
            <a:r>
              <a:rPr lang="fr-FR" noProof="0" dirty="0"/>
              <a:t>Exemple : les services de logistique ou de nettoyage où les heures de travail excessives et les bas salaires sont courants.</a:t>
            </a:r>
          </a:p>
          <a:p>
            <a:pPr marL="171450" lvl="0" indent="-171450">
              <a:buFont typeface="Wingdings" panose="05000000000000000000" pitchFamily="2" charset="2"/>
              <a:buChar char="§"/>
            </a:pPr>
            <a:r>
              <a:rPr lang="fr-FR" noProof="0" dirty="0"/>
              <a:t>Vous demandez-vous parfois pourquoi les fournisseurs peuvent offrir des services que vous achetez à si bas prix, alors qu'ils sont tenus de verser des salaires justes à leurs employés ? Quel est l'impact de cette situation sur vos décisions d'achat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5</a:t>
            </a:fld>
            <a:endParaRPr lang="en-GB" smtClean="0"/>
          </a:p>
        </p:txBody>
      </p:sp>
    </p:spTree>
    <p:extLst>
      <p:ext uri="{BB962C8B-B14F-4D97-AF65-F5344CB8AC3E}">
        <p14:creationId xmlns:p14="http://schemas.microsoft.com/office/powerpoint/2010/main" val="61562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noProof="0" dirty="0"/>
              <a:t>Notes de l’animateur :</a:t>
            </a:r>
            <a:r>
              <a:rPr lang="fr-FR" noProof="0" dirty="0"/>
              <a:t> </a:t>
            </a:r>
          </a:p>
          <a:p>
            <a:endParaRPr lang="en-GB" noProof="0" dirty="0"/>
          </a:p>
          <a:p>
            <a:r>
              <a:rPr lang="fr-FR" b="1" noProof="0" dirty="0"/>
              <a:t>Cochez la case en question :</a:t>
            </a:r>
            <a:r>
              <a:rPr lang="fr-FR" noProof="0" dirty="0"/>
              <a:t> </a:t>
            </a:r>
          </a:p>
          <a:p>
            <a:r>
              <a:rPr lang="fr-FR" noProof="0" dirty="0"/>
              <a:t>Il n'y a pas de bonne ou mauvaise réponse. Les participants sont encouragés à réfléchir aux impacts potentiels sur la décence, et à la manière dont ils peuvent être liés à leur rôle. Vous trouverez ci-dessous quelques exemples de questions, mais, dans un premier temps et sans donner trop de détails, les animateurs sont encouragés à laisser les participants réfléchir à la question et y répondre. La section suivante leur permettra de mieux comprendre en quoi cela les concerne ou concerne votre entreprise. </a:t>
            </a:r>
          </a:p>
          <a:p>
            <a:endParaRPr lang="en-GB" noProof="0" dirty="0"/>
          </a:p>
          <a:p>
            <a:r>
              <a:rPr lang="fr-FR" noProof="0" dirty="0"/>
              <a:t>Au cas où cette introduction révélerait une compréhension insuffisante du « travail décent », l'étape suivante devrait être un bref rappel pour apporter des informations complémentaires. (diapositive suivante)</a:t>
            </a:r>
          </a:p>
          <a:p>
            <a:endParaRPr lang="en-GB" noProof="0" dirty="0"/>
          </a:p>
          <a:p>
            <a:r>
              <a:rPr lang="fr-FR" b="1" noProof="0" dirty="0" smtClean="0"/>
              <a:t>Questions </a:t>
            </a:r>
            <a:r>
              <a:rPr lang="fr-FR" b="1" noProof="0" dirty="0"/>
              <a:t>de l'animateur :</a:t>
            </a:r>
          </a:p>
          <a:p>
            <a:pPr marL="171450" indent="-171450">
              <a:buFont typeface="Wingdings" panose="05000000000000000000" pitchFamily="2" charset="2"/>
              <a:buChar char="§"/>
            </a:pPr>
            <a:r>
              <a:rPr lang="fr-FR" noProof="0" dirty="0"/>
              <a:t>Lorsque vous demandez aux fournisseurs de signer le code de conduite des fournisseurs (ou un document similaire), vous arrive-t-il de recevoir des interrogations sur la signification de certaines questions et sur leur pertinence pour le fournisseur ?</a:t>
            </a:r>
          </a:p>
          <a:p>
            <a:pPr marL="171450" indent="-171450">
              <a:buFont typeface="Wingdings" panose="05000000000000000000" pitchFamily="2" charset="2"/>
              <a:buChar char="§"/>
            </a:pPr>
            <a:r>
              <a:rPr lang="fr-FR" noProof="0" dirty="0"/>
              <a:t>Vous avez peut-être lu que certains produits et services peuvent être associés à de mauvaises conditions de travail. </a:t>
            </a:r>
          </a:p>
          <a:p>
            <a:pPr marL="628650" lvl="1" indent="-171450">
              <a:buFont typeface="Wingdings" panose="05000000000000000000" pitchFamily="2" charset="2"/>
              <a:buChar char="§"/>
            </a:pPr>
            <a:r>
              <a:rPr lang="fr-FR" noProof="0" dirty="0"/>
              <a:t>Exemple : les produits contenant du mica, dont l'extraction est souvent associée au travail forcé et à de mauvaises conditions de santé et de sécurité. </a:t>
            </a:r>
          </a:p>
          <a:p>
            <a:pPr marL="628650" lvl="1" indent="-171450">
              <a:buFont typeface="Wingdings" panose="05000000000000000000" pitchFamily="2" charset="2"/>
              <a:buChar char="§"/>
            </a:pPr>
            <a:r>
              <a:rPr lang="fr-FR" noProof="0" dirty="0"/>
              <a:t>Exemple : les services de logistique ou de nettoyage où les heures de travail excessives et les bas salaires sont courants.</a:t>
            </a:r>
          </a:p>
          <a:p>
            <a:pPr marL="171450" lvl="0" indent="-171450">
              <a:buFont typeface="Wingdings" panose="05000000000000000000" pitchFamily="2" charset="2"/>
              <a:buChar char="§"/>
            </a:pPr>
            <a:r>
              <a:rPr lang="fr-FR" noProof="0" dirty="0"/>
              <a:t>Vous demandez-vous parfois pourquoi les fournisseurs peuvent offrir des services que vous achetez à si bas prix, alors qu'ils sont tenus de verser des salaires justes à leurs employés ? Quel est l'impact de cette situation sur vos décisions d'achat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6</a:t>
            </a:fld>
            <a:endParaRPr lang="en-GB" smtClean="0"/>
          </a:p>
        </p:txBody>
      </p:sp>
    </p:spTree>
    <p:extLst>
      <p:ext uri="{BB962C8B-B14F-4D97-AF65-F5344CB8AC3E}">
        <p14:creationId xmlns:p14="http://schemas.microsoft.com/office/powerpoint/2010/main" val="3423418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communauté internationale et l'OIT définissent le travail décent comme les aspirations de tous les individus pour leur vie professionnelle : un travail productif dans des conditions de liberté, d'équité, de sécurité et de dignité humaine.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dirty="0"/>
              <a:t>Les droits fondamentaux qui doivent être garantis sont inscrits dans les 4 conventions fondamentales de l'OIT en tant que libertés et droits fondamentaux au travail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dirty="0"/>
              <a:t>pas de travail des enfants ni de travail forcé</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dirty="0"/>
              <a:t>pas de discrimination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dirty="0"/>
              <a:t>droit de réunion et de négociation collective.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travail décent fait également partie du programme des Nations Unies pour le développement durable (objectif 8 : un travail décent et une croissance économique pour tous), qui appelle les entreprises à fonctionner de manière à favoriser l'amélioration des conditions de travail et des moyens de subsistance des travailleurs.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456D26-4784-43ED-A153-54D536AFD2A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49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noProof="0" dirty="0"/>
              <a:t>Notes de l’animateur :</a:t>
            </a:r>
            <a:r>
              <a:rPr lang="fr-FR" noProof="0" dirty="0"/>
              <a:t> </a:t>
            </a:r>
          </a:p>
          <a:p>
            <a:endParaRPr lang="en-GB" noProof="0" dirty="0"/>
          </a:p>
          <a:p>
            <a:r>
              <a:rPr lang="fr-FR" noProof="0" dirty="0"/>
              <a:t>Pour toutes les questions de discussion, il n'y a pas de réponse « bonne ou mauvaise ». Elles sont destinées à faire réfléchir les participants et à leur permettre de partager leurs expériences avec d'autres. Cela favorise leur apprentissage bien mieux que si nous nous contentions de leur « donner la réponse ». </a:t>
            </a:r>
          </a:p>
          <a:p>
            <a:endParaRPr lang="en-GB" noProof="0" dirty="0"/>
          </a:p>
          <a:p>
            <a:r>
              <a:rPr lang="fr-FR" noProof="0" dirty="0"/>
              <a:t>Quelques exemples de questions supplémentaires :</a:t>
            </a:r>
          </a:p>
          <a:p>
            <a:pPr marL="171450" indent="-171450">
              <a:buFont typeface="Wingdings" panose="05000000000000000000" pitchFamily="2" charset="2"/>
              <a:buChar char="§"/>
            </a:pPr>
            <a:r>
              <a:rPr lang="fr-FR" noProof="0" dirty="0"/>
              <a:t>Si vous n'avez jamais discuté ou travaillé avec un fournisseur sur l'amélioration des performances en matière de mise en œuvre du travail décent : à votre avis, quelles en sont les raisons ? Il est probable que certains d'entre eux ne répondent pas à vos exigences.</a:t>
            </a:r>
          </a:p>
          <a:p>
            <a:pPr marL="171450" indent="-171450">
              <a:buFont typeface="Wingdings" panose="05000000000000000000" pitchFamily="2" charset="2"/>
              <a:buChar char="§"/>
            </a:pPr>
            <a:r>
              <a:rPr lang="fr-FR" noProof="0" dirty="0"/>
              <a:t>Pensez-vous avoir une compréhension suffisante de ce que [nom de votre entreprise] demande aux fournisseurs, pour en discuter avec eux ?</a:t>
            </a:r>
          </a:p>
          <a:p>
            <a:pPr marL="171450" indent="-171450">
              <a:buFont typeface="Wingdings" panose="05000000000000000000" pitchFamily="2" charset="2"/>
              <a:buChar char="§"/>
            </a:pPr>
            <a:r>
              <a:rPr lang="fr-FR" noProof="0" dirty="0"/>
              <a:t>Pensez-vous que [nom de votre entreprise] vous aide à impliquer les fournisseurs dans la thématique des droits de l'homme et du travail décent (ou est-ce une question de prix, de qualité et de délais) ?</a:t>
            </a:r>
          </a:p>
          <a:p>
            <a:pPr marL="171450" indent="-171450">
              <a:buFontTx/>
              <a:buChar char="-"/>
            </a:pPr>
            <a:endParaRPr lang="en-GB" noProof="0" dirty="0"/>
          </a:p>
          <a:p>
            <a:pPr marL="0" indent="0">
              <a:buFontTx/>
              <a:buNone/>
            </a:pPr>
            <a:r>
              <a:rPr lang="fr-FR" noProof="0" dirty="0"/>
              <a:t>Des défis pourraient être posés :</a:t>
            </a:r>
          </a:p>
          <a:p>
            <a:pPr marL="171450" indent="-171450">
              <a:buFont typeface="Wingdings" panose="05000000000000000000" pitchFamily="2" charset="2"/>
              <a:buChar char="§"/>
            </a:pPr>
            <a:r>
              <a:rPr lang="fr-FR" noProof="0" dirty="0"/>
              <a:t>je n'ai pas le temps d'avoir ces discussions</a:t>
            </a:r>
          </a:p>
          <a:p>
            <a:pPr marL="171450" indent="-171450">
              <a:buFont typeface="Wingdings" panose="05000000000000000000" pitchFamily="2" charset="2"/>
              <a:buChar char="§"/>
            </a:pPr>
            <a:r>
              <a:rPr lang="fr-FR" noProof="0" dirty="0"/>
              <a:t>elle n'a jamais été évoquée (pourquoi pas ? Voir ci-dessus)</a:t>
            </a:r>
          </a:p>
          <a:p>
            <a:pPr marL="171450" indent="-171450">
              <a:buFont typeface="Wingdings" panose="05000000000000000000" pitchFamily="2" charset="2"/>
              <a:buChar char="§"/>
            </a:pPr>
            <a:r>
              <a:rPr lang="fr-FR" noProof="0" dirty="0"/>
              <a:t>mes performances ne sont pas mesurées en fonction des améliorations apportées par les fournisseurs, mais uniquement en fonction de la capacité à réduire les coûts pour [nom de votre entreprise].</a:t>
            </a:r>
          </a:p>
          <a:p>
            <a:pPr marL="171450" indent="-171450">
              <a:buFont typeface="Wingdings" panose="05000000000000000000" pitchFamily="2" charset="2"/>
              <a:buChar char="§"/>
            </a:pPr>
            <a:r>
              <a:rPr lang="fr-FR" noProof="0" dirty="0"/>
              <a:t>les fournisseurs ne sont pas disposés à avoir ces conversations (à votre avis, quelles en sont les raisons ?)</a:t>
            </a:r>
          </a:p>
          <a:p>
            <a:pPr marL="171450" indent="-171450">
              <a:buFont typeface="Wingdings" panose="05000000000000000000" pitchFamily="2" charset="2"/>
              <a:buChar char="§"/>
            </a:pPr>
            <a:r>
              <a:rPr lang="fr-FR" noProof="0" dirty="0"/>
              <a:t>les fournisseurs ne savent pas de quoi je parle quand je parle des droits de l'homme</a:t>
            </a:r>
          </a:p>
          <a:p>
            <a:pPr marL="171450" indent="-171450">
              <a:buFont typeface="Wingdings" panose="05000000000000000000" pitchFamily="2" charset="2"/>
              <a:buChar char="§"/>
            </a:pPr>
            <a:r>
              <a:rPr lang="fr-FR" noProof="0" dirty="0"/>
              <a:t>les fournisseurs ne voient pas pourquoi il peut être avantageux pour eux d'améliorer leurs conditions de travail et leurs performances en matière de droits de l'homme</a:t>
            </a:r>
          </a:p>
          <a:p>
            <a:endParaRPr lang="en-GB" noProof="0" dirty="0"/>
          </a:p>
          <a:p>
            <a:r>
              <a:rPr lang="fr-FR" noProof="0" dirty="0"/>
              <a:t>Ce qui a fonctionné :</a:t>
            </a:r>
          </a:p>
          <a:p>
            <a:pPr marL="171450" indent="-171450">
              <a:buFont typeface="Wingdings" panose="05000000000000000000" pitchFamily="2" charset="2"/>
              <a:buChar char="§"/>
            </a:pPr>
            <a:r>
              <a:rPr lang="fr-FR" noProof="0" dirty="0"/>
              <a:t>avoir ces discussions dans le cadre d'une conversation sur la stratégie globale ou sur les relations, plutôt que dans le cadre de la signature d’un contrat</a:t>
            </a:r>
          </a:p>
          <a:p>
            <a:pPr marL="171450" indent="-171450">
              <a:buFont typeface="Wingdings" panose="05000000000000000000" pitchFamily="2" charset="2"/>
              <a:buChar char="§"/>
            </a:pPr>
            <a:r>
              <a:rPr lang="fr-FR" noProof="0" dirty="0"/>
              <a:t>avoir ces discussions avec une personne avec laquelle j'ai une bonne relation</a:t>
            </a:r>
          </a:p>
          <a:p>
            <a:pPr marL="171450" indent="-171450">
              <a:buFont typeface="Wingdings" panose="05000000000000000000" pitchFamily="2" charset="2"/>
              <a:buChar char="§"/>
            </a:pPr>
            <a:r>
              <a:rPr lang="fr-FR" noProof="0" dirty="0"/>
              <a:t>choisir un langage que les fournisseurs comprennent - par exemple, « rémunération et heures de travail équitables » au lieu de « droits du travail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dirty="0"/>
              <a:t>mettre en évidence les avantages, par exemple, d'une productivité accrue, d'une meilleure qualité et fiabilité des produits, d'une réduction de l'absentéisme et d'une diminution de la rotation du personnel grâce à une main-d'œuvre plus stable et plus motivée chez les fournisseurs, grâce à des normes éthiques renforcées</a:t>
            </a:r>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8</a:t>
            </a:fld>
            <a:endParaRPr lang="en-GB" smtClean="0"/>
          </a:p>
        </p:txBody>
      </p:sp>
    </p:spTree>
    <p:extLst>
      <p:ext uri="{BB962C8B-B14F-4D97-AF65-F5344CB8AC3E}">
        <p14:creationId xmlns:p14="http://schemas.microsoft.com/office/powerpoint/2010/main" val="590986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noProof="0" dirty="0"/>
              <a:t>Notes de l’animateur :</a:t>
            </a:r>
            <a:r>
              <a:rPr lang="fr-FR" noProof="0" dirty="0"/>
              <a:t> </a:t>
            </a:r>
          </a:p>
          <a:p>
            <a:endParaRPr lang="en-GB" noProof="0" dirty="0"/>
          </a:p>
          <a:p>
            <a:r>
              <a:rPr lang="fr-FR" b="1" noProof="0" dirty="0"/>
              <a:t>Cochez la case en question :</a:t>
            </a:r>
            <a:r>
              <a:rPr lang="fr-FR" noProof="0" dirty="0"/>
              <a:t> </a:t>
            </a:r>
          </a:p>
          <a:p>
            <a:r>
              <a:rPr lang="fr-FR" noProof="0" dirty="0"/>
              <a:t>Il n'y a pas de bonne ou mauvaise réponse. Les participants sont encouragés à réfléchir à ce que pourraient être les impacts potentiels sur le travail décent, et comment ils pourraient être liés à leur rôle. Vous trouverez ci-dessous quelques exemples de questions, mais, dans un premier temps et sans donner trop de détails, les animateurs sont encouragés à laisser les participants réfléchir à la question et y répondre. La section suivante leur permettra de mieux comprendre en quoi cela les concerne ou concerne votre entreprise. </a:t>
            </a:r>
          </a:p>
          <a:p>
            <a:endParaRPr lang="en-GB" noProof="0" dirty="0"/>
          </a:p>
          <a:p>
            <a:r>
              <a:rPr lang="fr-FR" b="1" noProof="0" dirty="0"/>
              <a:t>    Questions de l'animateur :</a:t>
            </a:r>
          </a:p>
          <a:p>
            <a:pPr marL="171450" indent="-171450">
              <a:buFont typeface="Wingdings" panose="05000000000000000000" pitchFamily="2" charset="2"/>
              <a:buChar char="§"/>
            </a:pPr>
            <a:r>
              <a:rPr lang="fr-FR" noProof="0" dirty="0"/>
              <a:t>Lorsque vous demandez aux fournisseurs de signer le code de conduite des fournisseurs (ou un document similaire), vous arrive-t-il de recevoir des interrogations sur la signification de certaines questions et sur leur pertinence pour le fournisseur ?</a:t>
            </a:r>
          </a:p>
          <a:p>
            <a:pPr marL="171450" indent="-171450">
              <a:buFont typeface="Wingdings" panose="05000000000000000000" pitchFamily="2" charset="2"/>
              <a:buChar char="§"/>
            </a:pPr>
            <a:r>
              <a:rPr lang="fr-FR" noProof="0" dirty="0"/>
              <a:t>Vous avez peut-être lu que certains produits et services peuvent être associés à de mauvaises conditions de travail. </a:t>
            </a:r>
          </a:p>
          <a:p>
            <a:pPr marL="628650" lvl="1" indent="-171450">
              <a:buFont typeface="Wingdings" panose="05000000000000000000" pitchFamily="2" charset="2"/>
              <a:buChar char="§"/>
            </a:pPr>
            <a:r>
              <a:rPr lang="fr-FR" noProof="0" dirty="0"/>
              <a:t>Exemple : les produits contenant du mica, dont l'extraction est souvent associée au travail forcé et à de mauvaises conditions de santé et de sécurité. </a:t>
            </a:r>
          </a:p>
          <a:p>
            <a:pPr marL="628650" lvl="1" indent="-171450">
              <a:buFont typeface="Wingdings" panose="05000000000000000000" pitchFamily="2" charset="2"/>
              <a:buChar char="§"/>
            </a:pPr>
            <a:r>
              <a:rPr lang="fr-FR" noProof="0" dirty="0"/>
              <a:t>Exemple : les services de logistique ou de nettoyage où les heures de travail excessives et les bas salaires sont courants.</a:t>
            </a:r>
          </a:p>
          <a:p>
            <a:pPr marL="171450" lvl="0" indent="-171450">
              <a:buFont typeface="Wingdings" panose="05000000000000000000" pitchFamily="2" charset="2"/>
              <a:buChar char="§"/>
            </a:pPr>
            <a:r>
              <a:rPr lang="fr-FR" noProof="0" dirty="0"/>
              <a:t>Vous demandez-vous parfois pourquoi les fournisseurs peuvent offrir des services que vous achetez à si bas prix, alors qu'ils sont tenus de verser des salaires justes à leurs employés ? Quel est l'impact de cette situation sur vos décisions d'achat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B456D26-4784-43ED-A153-54D536AFD2AE}" type="slidenum">
              <a:rPr lang="en-GB" smtClean="0"/>
              <a:t>9</a:t>
            </a:fld>
            <a:endParaRPr lang="en-GB" smtClean="0"/>
          </a:p>
        </p:txBody>
      </p:sp>
    </p:spTree>
    <p:extLst>
      <p:ext uri="{BB962C8B-B14F-4D97-AF65-F5344CB8AC3E}">
        <p14:creationId xmlns:p14="http://schemas.microsoft.com/office/powerpoint/2010/main" val="1874761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6D26-4784-43ED-A153-54D536AFD2AE}" type="slidenum">
              <a:rPr lang="en-GB" smtClean="0"/>
              <a:t>10</a:t>
            </a:fld>
            <a:endParaRPr lang="en-GB"/>
          </a:p>
        </p:txBody>
      </p:sp>
    </p:spTree>
    <p:extLst>
      <p:ext uri="{BB962C8B-B14F-4D97-AF65-F5344CB8AC3E}">
        <p14:creationId xmlns:p14="http://schemas.microsoft.com/office/powerpoint/2010/main" val="3365693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UNGC">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3BBE067-214E-4083-A7AC-7F0C594AE26C}"/>
              </a:ext>
            </a:extLst>
          </p:cNvPr>
          <p:cNvSpPr/>
          <p:nvPr userDrawn="1"/>
        </p:nvSpPr>
        <p:spPr>
          <a:xfrm>
            <a:off x="0" y="0"/>
            <a:ext cx="33147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 xmlns:a16="http://schemas.microsoft.com/office/drawing/2014/main" id="{454C3654-6AB9-4D36-AA63-C6B023360B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2" name="Title 1"/>
          <p:cNvSpPr>
            <a:spLocks noGrp="1"/>
          </p:cNvSpPr>
          <p:nvPr>
            <p:ph type="ctrTitle" hasCustomPrompt="1"/>
          </p:nvPr>
        </p:nvSpPr>
        <p:spPr>
          <a:xfrm>
            <a:off x="3314700" y="1371600"/>
            <a:ext cx="7989227" cy="4114800"/>
          </a:xfrm>
        </p:spPr>
        <p:txBody>
          <a:bodyPr anchor="ctr">
            <a:noAutofit/>
          </a:bodyPr>
          <a:lstStyle>
            <a:lvl1pPr algn="l">
              <a:defRPr sz="4000" b="0" i="0" cap="none" baseline="0">
                <a:solidFill>
                  <a:schemeClr val="bg1"/>
                </a:solidFill>
                <a:latin typeface="Flama-Extrabold"/>
                <a:cs typeface="Flama-Extrabold"/>
              </a:defRPr>
            </a:lvl1pPr>
          </a:lstStyle>
          <a:p>
            <a:r>
              <a:rPr lang="en-US"/>
              <a:t>CLICK TO EDIT MASTER TITLE LONGER TITLE GOES HERE</a:t>
            </a:r>
          </a:p>
        </p:txBody>
      </p:sp>
      <p:cxnSp>
        <p:nvCxnSpPr>
          <p:cNvPr id="5" name="Straight Connector 4">
            <a:extLst>
              <a:ext uri="{FF2B5EF4-FFF2-40B4-BE49-F238E27FC236}">
                <a16:creationId xmlns="" xmlns:a16="http://schemas.microsoft.com/office/drawing/2014/main" id="{AA2A5379-23B3-457C-BED2-7DD3DEDC8F9A}"/>
              </a:ext>
            </a:extLst>
          </p:cNvPr>
          <p:cNvCxnSpPr>
            <a:cxnSpLocks/>
          </p:cNvCxnSpPr>
          <p:nvPr userDrawn="1"/>
        </p:nvCxnSpPr>
        <p:spPr>
          <a:xfrm>
            <a:off x="3111502" y="1371600"/>
            <a:ext cx="0" cy="4114800"/>
          </a:xfrm>
          <a:prstGeom prst="line">
            <a:avLst/>
          </a:prstGeom>
          <a:ln w="19050">
            <a:solidFill>
              <a:srgbClr val="E6E6E6"/>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 xmlns:a16="http://schemas.microsoft.com/office/drawing/2014/main" id="{6F43A604-F764-4E7E-AA9C-195A883B4C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899" y="2650347"/>
            <a:ext cx="1502998" cy="1525906"/>
          </a:xfrm>
          <a:prstGeom prst="rect">
            <a:avLst/>
          </a:prstGeom>
        </p:spPr>
      </p:pic>
    </p:spTree>
    <p:extLst>
      <p:ext uri="{BB962C8B-B14F-4D97-AF65-F5344CB8AC3E}">
        <p14:creationId xmlns:p14="http://schemas.microsoft.com/office/powerpoint/2010/main" val="173734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c - Media &amp; Text">
    <p:spTree>
      <p:nvGrpSpPr>
        <p:cNvPr id="1" name=""/>
        <p:cNvGrpSpPr/>
        <p:nvPr/>
      </p:nvGrpSpPr>
      <p:grpSpPr>
        <a:xfrm>
          <a:off x="0" y="0"/>
          <a:ext cx="0" cy="0"/>
          <a:chOff x="0" y="0"/>
          <a:chExt cx="0" cy="0"/>
        </a:xfrm>
      </p:grpSpPr>
      <p:sp>
        <p:nvSpPr>
          <p:cNvPr id="21" name="Title 1">
            <a:extLst>
              <a:ext uri="{FF2B5EF4-FFF2-40B4-BE49-F238E27FC236}">
                <a16:creationId xmlns="" xmlns:a16="http://schemas.microsoft.com/office/drawing/2014/main" id="{2058B2E7-1E06-44D2-9644-C0E2D946583B}"/>
              </a:ext>
            </a:extLst>
          </p:cNvPr>
          <p:cNvSpPr>
            <a:spLocks noGrp="1"/>
          </p:cNvSpPr>
          <p:nvPr>
            <p:ph type="ctrTitle" hasCustomPrompt="1"/>
          </p:nvPr>
        </p:nvSpPr>
        <p:spPr>
          <a:xfrm>
            <a:off x="5909470"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22" name="Subtitle 2">
            <a:extLst>
              <a:ext uri="{FF2B5EF4-FFF2-40B4-BE49-F238E27FC236}">
                <a16:creationId xmlns="" xmlns:a16="http://schemas.microsoft.com/office/drawing/2014/main" id="{9B6B055A-9765-48AC-8270-D9C4AE3E895B}"/>
              </a:ext>
            </a:extLst>
          </p:cNvPr>
          <p:cNvSpPr>
            <a:spLocks noGrp="1"/>
          </p:cNvSpPr>
          <p:nvPr>
            <p:ph type="subTitle" idx="1" hasCustomPrompt="1"/>
          </p:nvPr>
        </p:nvSpPr>
        <p:spPr>
          <a:xfrm>
            <a:off x="5909470"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Rectangle 8">
            <a:extLst>
              <a:ext uri="{FF2B5EF4-FFF2-40B4-BE49-F238E27FC236}">
                <a16:creationId xmlns="" xmlns:a16="http://schemas.microsoft.com/office/drawing/2014/main" id="{941D4CC6-E100-4498-80EA-E4FFE106A38D}"/>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 xmlns:a16="http://schemas.microsoft.com/office/drawing/2014/main" id="{15CDBBD4-F1F9-4842-8691-908DDDF57603}"/>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 xmlns:a16="http://schemas.microsoft.com/office/drawing/2014/main" id="{932702F3-1640-493B-B93F-4C37477A6460}"/>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
        <p:nvSpPr>
          <p:cNvPr id="20" name="Content Placeholder 4">
            <a:extLst>
              <a:ext uri="{FF2B5EF4-FFF2-40B4-BE49-F238E27FC236}">
                <a16:creationId xmlns="" xmlns:a16="http://schemas.microsoft.com/office/drawing/2014/main" id="{80030E8E-3BDD-40DB-AAC6-D6D6231A06F4}"/>
              </a:ext>
            </a:extLst>
          </p:cNvPr>
          <p:cNvSpPr>
            <a:spLocks noGrp="1"/>
          </p:cNvSpPr>
          <p:nvPr>
            <p:ph sz="quarter" idx="11"/>
          </p:nvPr>
        </p:nvSpPr>
        <p:spPr>
          <a:xfrm>
            <a:off x="575094" y="691755"/>
            <a:ext cx="5080000" cy="5480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412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 Image &amp; Tex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495434" y="2833158"/>
            <a:ext cx="2766984" cy="838201"/>
          </a:xfrm>
        </p:spPr>
        <p:txBody>
          <a:bodyPr/>
          <a:lstStyle>
            <a:lvl1pPr algn="ctr">
              <a:defRPr/>
            </a:lvl1pPr>
          </a:lstStyle>
          <a:p>
            <a:pPr lvl="0"/>
            <a:r>
              <a:rPr lang="en-US"/>
              <a:t>Overlay image</a:t>
            </a:r>
            <a:endParaRPr lang="en-GB"/>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 name="Rectangle 1">
            <a:extLst>
              <a:ext uri="{FF2B5EF4-FFF2-40B4-BE49-F238E27FC236}">
                <a16:creationId xmlns="" xmlns:a16="http://schemas.microsoft.com/office/drawing/2014/main" id="{9CDC136A-8E11-4F8F-81CD-76653A59BB45}"/>
              </a:ext>
            </a:extLst>
          </p:cNvPr>
          <p:cNvSpPr/>
          <p:nvPr userDrawn="1"/>
        </p:nvSpPr>
        <p:spPr>
          <a:xfrm>
            <a:off x="183340" y="332316"/>
            <a:ext cx="5391174" cy="5839888"/>
          </a:xfrm>
          <a:prstGeom prst="rect">
            <a:avLst/>
          </a:prstGeom>
          <a:no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 xmlns:a16="http://schemas.microsoft.com/office/drawing/2014/main" id="{4BDE39E8-3610-4921-92C8-3ADA0EF8C40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 xmlns:a16="http://schemas.microsoft.com/office/drawing/2014/main" id="{95F6DCC7-5E1A-47D3-A559-A547FA77BFFD}"/>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Slide Number Placeholder 8">
            <a:extLst>
              <a:ext uri="{FF2B5EF4-FFF2-40B4-BE49-F238E27FC236}">
                <a16:creationId xmlns="" xmlns:a16="http://schemas.microsoft.com/office/drawing/2014/main" id="{ECD175AE-514D-455C-8FCE-9A951EB8C3F2}"/>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
        <p:nvSpPr>
          <p:cNvPr id="16" name="Title 1">
            <a:extLst>
              <a:ext uri="{FF2B5EF4-FFF2-40B4-BE49-F238E27FC236}">
                <a16:creationId xmlns="" xmlns:a16="http://schemas.microsoft.com/office/drawing/2014/main" id="{1BC8545F-68E4-4CCF-ACF1-545803453E04}"/>
              </a:ext>
            </a:extLst>
          </p:cNvPr>
          <p:cNvSpPr>
            <a:spLocks noGrp="1"/>
          </p:cNvSpPr>
          <p:nvPr>
            <p:ph type="ctrTitle" hasCustomPrompt="1"/>
          </p:nvPr>
        </p:nvSpPr>
        <p:spPr>
          <a:xfrm>
            <a:off x="5909470"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7" name="Subtitle 2">
            <a:extLst>
              <a:ext uri="{FF2B5EF4-FFF2-40B4-BE49-F238E27FC236}">
                <a16:creationId xmlns="" xmlns:a16="http://schemas.microsoft.com/office/drawing/2014/main" id="{F1F17CC4-3D94-4389-BB4B-463631057297}"/>
              </a:ext>
            </a:extLst>
          </p:cNvPr>
          <p:cNvSpPr>
            <a:spLocks noGrp="1"/>
          </p:cNvSpPr>
          <p:nvPr>
            <p:ph type="subTitle" idx="1" hasCustomPrompt="1"/>
          </p:nvPr>
        </p:nvSpPr>
        <p:spPr>
          <a:xfrm>
            <a:off x="5909470"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1247944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oi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title"/>
          </p:nvPr>
        </p:nvSpPr>
        <p:spPr>
          <a:xfrm>
            <a:off x="836889" y="1540419"/>
            <a:ext cx="8569739" cy="3777169"/>
          </a:xfrm>
        </p:spPr>
        <p:txBody>
          <a:bodyPr anchor="ctr">
            <a:noAutofit/>
          </a:bodyPr>
          <a:lstStyle>
            <a:lvl1pPr algn="l">
              <a:defRPr sz="3600" b="0" i="0" cap="all">
                <a:solidFill>
                  <a:schemeClr val="bg1"/>
                </a:solidFill>
                <a:latin typeface="Flama-Extrabold"/>
                <a:cs typeface="Flama-Extrabold"/>
              </a:defRPr>
            </a:lvl1pPr>
          </a:lstStyle>
          <a:p>
            <a:r>
              <a:rPr lang="en-US"/>
              <a:t>Click to edit Master title</a:t>
            </a:r>
          </a:p>
        </p:txBody>
      </p:sp>
      <p:pic>
        <p:nvPicPr>
          <p:cNvPr id="8" name="Picture 7">
            <a:extLst>
              <a:ext uri="{FF2B5EF4-FFF2-40B4-BE49-F238E27FC236}">
                <a16:creationId xmlns="" xmlns:a16="http://schemas.microsoft.com/office/drawing/2014/main" id="{06CCF997-9BE7-481E-9C86-4E40FEAB014A}"/>
              </a:ext>
            </a:extLst>
          </p:cNvPr>
          <p:cNvPicPr>
            <a:picLocks noChangeAspect="1"/>
          </p:cNvPicPr>
          <p:nvPr userDrawn="1"/>
        </p:nvPicPr>
        <p:blipFill rotWithShape="1">
          <a:blip r:embed="rId2" cstate="screen">
            <a:lum bright="70000" contrast="-70000"/>
            <a:extLst>
              <a:ext uri="{28A0092B-C50C-407E-A947-70E740481C1C}">
                <a14:useLocalDpi xmlns:a14="http://schemas.microsoft.com/office/drawing/2010/main"/>
              </a:ext>
            </a:extLst>
          </a:blip>
          <a:srcRect/>
          <a:stretch/>
        </p:blipFill>
        <p:spPr>
          <a:xfrm>
            <a:off x="11417304" y="6095999"/>
            <a:ext cx="609601" cy="579093"/>
          </a:xfrm>
          <a:prstGeom prst="rect">
            <a:avLst/>
          </a:prstGeom>
        </p:spPr>
      </p:pic>
    </p:spTree>
    <p:extLst>
      <p:ext uri="{BB962C8B-B14F-4D97-AF65-F5344CB8AC3E}">
        <p14:creationId xmlns:p14="http://schemas.microsoft.com/office/powerpoint/2010/main" val="3466840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Quote">
    <p:spTree>
      <p:nvGrpSpPr>
        <p:cNvPr id="1" name=""/>
        <p:cNvGrpSpPr/>
        <p:nvPr/>
      </p:nvGrpSpPr>
      <p:grpSpPr>
        <a:xfrm>
          <a:off x="0" y="0"/>
          <a:ext cx="0" cy="0"/>
          <a:chOff x="0" y="0"/>
          <a:chExt cx="0" cy="0"/>
        </a:xfrm>
      </p:grpSpPr>
      <p:sp>
        <p:nvSpPr>
          <p:cNvPr id="11" name="Rectangle 10"/>
          <p:cNvSpPr/>
          <p:nvPr userDrawn="1"/>
        </p:nvSpPr>
        <p:spPr>
          <a:xfrm>
            <a:off x="8127992" y="0"/>
            <a:ext cx="4064008"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7" name="Rectangle 6"/>
          <p:cNvSpPr/>
          <p:nvPr userDrawn="1"/>
        </p:nvSpPr>
        <p:spPr>
          <a:xfrm>
            <a:off x="6" y="0"/>
            <a:ext cx="12192001"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6" name="Text Placeholder 5"/>
          <p:cNvSpPr>
            <a:spLocks noGrp="1"/>
          </p:cNvSpPr>
          <p:nvPr>
            <p:ph type="body" sz="quarter" idx="10" hasCustomPrompt="1"/>
          </p:nvPr>
        </p:nvSpPr>
        <p:spPr>
          <a:xfrm>
            <a:off x="8420100" y="1981203"/>
            <a:ext cx="3365506" cy="3855691"/>
          </a:xfrm>
        </p:spPr>
        <p:txBody>
          <a:bodyPr/>
          <a:lstStyle>
            <a:lvl1pPr>
              <a:defRPr sz="2800">
                <a:solidFill>
                  <a:schemeClr val="bg1"/>
                </a:solidFill>
                <a:latin typeface="+mj-lt"/>
              </a:defRPr>
            </a:lvl1pPr>
            <a:lvl2pPr>
              <a:defRPr sz="3600">
                <a:solidFill>
                  <a:schemeClr val="bg1"/>
                </a:solidFill>
                <a:latin typeface="+mj-lt"/>
              </a:defRPr>
            </a:lvl2pPr>
            <a:lvl3pPr>
              <a:defRPr sz="28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a:t>EDIT MASTER TEXT</a:t>
            </a:r>
            <a:endParaRPr lang="en-GB"/>
          </a:p>
        </p:txBody>
      </p:sp>
      <p:sp>
        <p:nvSpPr>
          <p:cNvPr id="12" name="Rectangle 11">
            <a:extLst>
              <a:ext uri="{FF2B5EF4-FFF2-40B4-BE49-F238E27FC236}">
                <a16:creationId xmlns="" xmlns:a16="http://schemas.microsoft.com/office/drawing/2014/main" id="{C574BD23-70A0-47FC-BC74-EF17EB8B89F1}"/>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 xmlns:a16="http://schemas.microsoft.com/office/drawing/2014/main" id="{7B030E23-227F-44B3-8DB2-76AF422E4C0E}"/>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 xmlns:a16="http://schemas.microsoft.com/office/drawing/2014/main" id="{47CAC7E3-6F94-4308-9454-329F25F8FF4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pic>
        <p:nvPicPr>
          <p:cNvPr id="20" name="Picture 19">
            <a:extLst>
              <a:ext uri="{FF2B5EF4-FFF2-40B4-BE49-F238E27FC236}">
                <a16:creationId xmlns="" xmlns:a16="http://schemas.microsoft.com/office/drawing/2014/main" id="{D2F03DCE-3980-49DB-926E-4404481DAE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286" t="20721" r="32316" b="56646"/>
          <a:stretch/>
        </p:blipFill>
        <p:spPr>
          <a:xfrm>
            <a:off x="7874006" y="124230"/>
            <a:ext cx="1866901" cy="1552170"/>
          </a:xfrm>
          <a:prstGeom prst="rect">
            <a:avLst/>
          </a:prstGeom>
        </p:spPr>
      </p:pic>
      <p:sp>
        <p:nvSpPr>
          <p:cNvPr id="21" name="Title 1">
            <a:extLst>
              <a:ext uri="{FF2B5EF4-FFF2-40B4-BE49-F238E27FC236}">
                <a16:creationId xmlns="" xmlns:a16="http://schemas.microsoft.com/office/drawing/2014/main" id="{2517733D-707E-4D22-873A-16C4615C5F43}"/>
              </a:ext>
            </a:extLst>
          </p:cNvPr>
          <p:cNvSpPr>
            <a:spLocks noGrp="1"/>
          </p:cNvSpPr>
          <p:nvPr>
            <p:ph type="ctrTitle" hasCustomPrompt="1"/>
          </p:nvPr>
        </p:nvSpPr>
        <p:spPr>
          <a:xfrm>
            <a:off x="575094" y="691755"/>
            <a:ext cx="67401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22" name="Subtitle 2">
            <a:extLst>
              <a:ext uri="{FF2B5EF4-FFF2-40B4-BE49-F238E27FC236}">
                <a16:creationId xmlns="" xmlns:a16="http://schemas.microsoft.com/office/drawing/2014/main" id="{DBE48BDB-8081-4326-A1E1-BF360FD6078D}"/>
              </a:ext>
            </a:extLst>
          </p:cNvPr>
          <p:cNvSpPr>
            <a:spLocks noGrp="1"/>
          </p:cNvSpPr>
          <p:nvPr>
            <p:ph type="subTitle" idx="1" hasCustomPrompt="1"/>
          </p:nvPr>
        </p:nvSpPr>
        <p:spPr>
          <a:xfrm>
            <a:off x="575094" y="1981203"/>
            <a:ext cx="6740106" cy="4191002"/>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399893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Column">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67370F85-0667-4A2C-83C6-63F69ACD5033}"/>
              </a:ext>
            </a:extLst>
          </p:cNvPr>
          <p:cNvSpPr/>
          <p:nvPr userDrawn="1"/>
        </p:nvSpPr>
        <p:spPr>
          <a:xfrm>
            <a:off x="8127992" y="0"/>
            <a:ext cx="4064008"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7" name="Rectangle 6"/>
          <p:cNvSpPr/>
          <p:nvPr userDrawn="1"/>
        </p:nvSpPr>
        <p:spPr>
          <a:xfrm>
            <a:off x="6" y="0"/>
            <a:ext cx="12192001"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5" name="Text Placeholder 4"/>
          <p:cNvSpPr>
            <a:spLocks noGrp="1"/>
          </p:cNvSpPr>
          <p:nvPr>
            <p:ph type="body" sz="quarter" idx="10"/>
          </p:nvPr>
        </p:nvSpPr>
        <p:spPr>
          <a:xfrm>
            <a:off x="8445500" y="691762"/>
            <a:ext cx="3314700" cy="5480445"/>
          </a:xfrm>
        </p:spPr>
        <p:txBody>
          <a:bodyPr/>
          <a:lstStyle>
            <a:lvl1pPr marL="285750" indent="-285750">
              <a:buFont typeface="Arial" panose="020B0604020202020204" pitchFamily="34" charset="0"/>
              <a:buChar cha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0" name="Rectangle 9">
            <a:extLst>
              <a:ext uri="{FF2B5EF4-FFF2-40B4-BE49-F238E27FC236}">
                <a16:creationId xmlns="" xmlns:a16="http://schemas.microsoft.com/office/drawing/2014/main" id="{AF28A0DA-73EB-46AC-819E-47CA12CC20C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 xmlns:a16="http://schemas.microsoft.com/office/drawing/2014/main" id="{BC1C9A6A-8E13-4B12-B39A-5107900DCE8F}"/>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Slide Number Placeholder 8">
            <a:extLst>
              <a:ext uri="{FF2B5EF4-FFF2-40B4-BE49-F238E27FC236}">
                <a16:creationId xmlns="" xmlns:a16="http://schemas.microsoft.com/office/drawing/2014/main" id="{120E6D0D-78C7-4A95-AEE0-71702115940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
        <p:nvSpPr>
          <p:cNvPr id="14" name="Title 1">
            <a:extLst>
              <a:ext uri="{FF2B5EF4-FFF2-40B4-BE49-F238E27FC236}">
                <a16:creationId xmlns="" xmlns:a16="http://schemas.microsoft.com/office/drawing/2014/main" id="{B7BDE49B-F641-489E-94E5-EBB3A5AAE61C}"/>
              </a:ext>
            </a:extLst>
          </p:cNvPr>
          <p:cNvSpPr>
            <a:spLocks noGrp="1"/>
          </p:cNvSpPr>
          <p:nvPr>
            <p:ph type="ctrTitle" hasCustomPrompt="1"/>
          </p:nvPr>
        </p:nvSpPr>
        <p:spPr>
          <a:xfrm>
            <a:off x="575094" y="691755"/>
            <a:ext cx="67401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8" name="Subtitle 2">
            <a:extLst>
              <a:ext uri="{FF2B5EF4-FFF2-40B4-BE49-F238E27FC236}">
                <a16:creationId xmlns="" xmlns:a16="http://schemas.microsoft.com/office/drawing/2014/main" id="{1A2C0B3B-EE70-4FFE-B648-38B18DE82653}"/>
              </a:ext>
            </a:extLst>
          </p:cNvPr>
          <p:cNvSpPr>
            <a:spLocks noGrp="1"/>
          </p:cNvSpPr>
          <p:nvPr>
            <p:ph type="subTitle" idx="1" hasCustomPrompt="1"/>
          </p:nvPr>
        </p:nvSpPr>
        <p:spPr>
          <a:xfrm>
            <a:off x="575094" y="1981203"/>
            <a:ext cx="6740106" cy="4191002"/>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2130229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 Chart &amp; Text">
    <p:spTree>
      <p:nvGrpSpPr>
        <p:cNvPr id="1" name=""/>
        <p:cNvGrpSpPr/>
        <p:nvPr/>
      </p:nvGrpSpPr>
      <p:grpSpPr>
        <a:xfrm>
          <a:off x="0" y="0"/>
          <a:ext cx="0" cy="0"/>
          <a:chOff x="0" y="0"/>
          <a:chExt cx="0" cy="0"/>
        </a:xfrm>
      </p:grpSpPr>
      <p:sp>
        <p:nvSpPr>
          <p:cNvPr id="14" name="Content Placeholder 2"/>
          <p:cNvSpPr txBox="1">
            <a:spLocks/>
          </p:cNvSpPr>
          <p:nvPr userDrawn="1"/>
        </p:nvSpPr>
        <p:spPr>
          <a:xfrm>
            <a:off x="7904928" y="1381186"/>
            <a:ext cx="2614301" cy="3931217"/>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pPr>
            <a:endParaRPr lang="en-GB" sz="1200"/>
          </a:p>
        </p:txBody>
      </p:sp>
      <p:sp>
        <p:nvSpPr>
          <p:cNvPr id="18" name="Content Placeholder 9"/>
          <p:cNvSpPr>
            <a:spLocks noGrp="1"/>
          </p:cNvSpPr>
          <p:nvPr>
            <p:ph idx="1"/>
          </p:nvPr>
        </p:nvSpPr>
        <p:spPr>
          <a:xfrm>
            <a:off x="575093" y="1381176"/>
            <a:ext cx="3351333" cy="1274590"/>
          </a:xfrm>
        </p:spPr>
        <p:txBody>
          <a:bodyPr>
            <a:noAutofit/>
          </a:bodyPr>
          <a:lstStyle>
            <a:lvl1pPr marL="0" indent="0">
              <a:buNone/>
              <a:defRPr/>
            </a:lvl1pPr>
          </a:lstStyle>
          <a:p>
            <a:endParaRPr lang="en-GB"/>
          </a:p>
        </p:txBody>
      </p:sp>
      <p:sp>
        <p:nvSpPr>
          <p:cNvPr id="19" name="Content Placeholder 9"/>
          <p:cNvSpPr>
            <a:spLocks noGrp="1"/>
          </p:cNvSpPr>
          <p:nvPr>
            <p:ph idx="13"/>
          </p:nvPr>
        </p:nvSpPr>
        <p:spPr>
          <a:xfrm>
            <a:off x="4397538" y="1381176"/>
            <a:ext cx="3351333" cy="1274590"/>
          </a:xfrm>
        </p:spPr>
        <p:txBody>
          <a:bodyPr>
            <a:noAutofit/>
          </a:bodyPr>
          <a:lstStyle>
            <a:lvl1pPr marL="0" indent="0">
              <a:buNone/>
              <a:defRPr/>
            </a:lvl1pPr>
          </a:lstStyle>
          <a:p>
            <a:endParaRPr lang="en-GB"/>
          </a:p>
        </p:txBody>
      </p:sp>
      <p:sp>
        <p:nvSpPr>
          <p:cNvPr id="20" name="Content Placeholder 9"/>
          <p:cNvSpPr>
            <a:spLocks noGrp="1"/>
          </p:cNvSpPr>
          <p:nvPr>
            <p:ph idx="14"/>
          </p:nvPr>
        </p:nvSpPr>
        <p:spPr>
          <a:xfrm>
            <a:off x="8219984" y="1381176"/>
            <a:ext cx="3351333" cy="1274590"/>
          </a:xfrm>
        </p:spPr>
        <p:txBody>
          <a:bodyPr>
            <a:noAutofit/>
          </a:bodyPr>
          <a:lstStyle>
            <a:lvl1pPr marL="0" indent="0">
              <a:buNone/>
              <a:defRPr/>
            </a:lvl1pPr>
          </a:lstStyle>
          <a:p>
            <a:endParaRPr lang="en-GB"/>
          </a:p>
        </p:txBody>
      </p:sp>
      <p:sp>
        <p:nvSpPr>
          <p:cNvPr id="21" name="Content Placeholder 9"/>
          <p:cNvSpPr>
            <a:spLocks noGrp="1"/>
          </p:cNvSpPr>
          <p:nvPr>
            <p:ph idx="15"/>
          </p:nvPr>
        </p:nvSpPr>
        <p:spPr>
          <a:xfrm>
            <a:off x="575093" y="2892360"/>
            <a:ext cx="3351333" cy="1274590"/>
          </a:xfrm>
        </p:spPr>
        <p:txBody>
          <a:bodyPr>
            <a:noAutofit/>
          </a:bodyPr>
          <a:lstStyle>
            <a:lvl1pPr marL="0" indent="0">
              <a:buNone/>
              <a:defRPr/>
            </a:lvl1pPr>
          </a:lstStyle>
          <a:p>
            <a:endParaRPr lang="en-GB"/>
          </a:p>
        </p:txBody>
      </p:sp>
      <p:sp>
        <p:nvSpPr>
          <p:cNvPr id="22" name="Content Placeholder 9"/>
          <p:cNvSpPr>
            <a:spLocks noGrp="1"/>
          </p:cNvSpPr>
          <p:nvPr>
            <p:ph idx="16"/>
          </p:nvPr>
        </p:nvSpPr>
        <p:spPr>
          <a:xfrm>
            <a:off x="4397538" y="2892360"/>
            <a:ext cx="3351333" cy="1274590"/>
          </a:xfrm>
        </p:spPr>
        <p:txBody>
          <a:bodyPr>
            <a:noAutofit/>
          </a:bodyPr>
          <a:lstStyle>
            <a:lvl1pPr marL="0" indent="0">
              <a:buNone/>
              <a:defRPr/>
            </a:lvl1pPr>
          </a:lstStyle>
          <a:p>
            <a:endParaRPr lang="en-GB"/>
          </a:p>
        </p:txBody>
      </p:sp>
      <p:sp>
        <p:nvSpPr>
          <p:cNvPr id="23" name="Content Placeholder 9"/>
          <p:cNvSpPr>
            <a:spLocks noGrp="1"/>
          </p:cNvSpPr>
          <p:nvPr>
            <p:ph idx="17"/>
          </p:nvPr>
        </p:nvSpPr>
        <p:spPr>
          <a:xfrm>
            <a:off x="8219984" y="2892360"/>
            <a:ext cx="3351333" cy="1274590"/>
          </a:xfrm>
        </p:spPr>
        <p:txBody>
          <a:bodyPr>
            <a:noAutofit/>
          </a:bodyPr>
          <a:lstStyle>
            <a:lvl1pPr marL="0" indent="0">
              <a:buNone/>
              <a:defRPr/>
            </a:lvl1pPr>
          </a:lstStyle>
          <a:p>
            <a:endParaRPr lang="en-GB"/>
          </a:p>
        </p:txBody>
      </p:sp>
      <p:sp>
        <p:nvSpPr>
          <p:cNvPr id="24" name="Content Placeholder 9"/>
          <p:cNvSpPr>
            <a:spLocks noGrp="1"/>
          </p:cNvSpPr>
          <p:nvPr>
            <p:ph idx="18"/>
          </p:nvPr>
        </p:nvSpPr>
        <p:spPr>
          <a:xfrm>
            <a:off x="575093" y="4459396"/>
            <a:ext cx="1620000" cy="1620000"/>
          </a:xfrm>
        </p:spPr>
        <p:txBody>
          <a:bodyPr>
            <a:noAutofit/>
          </a:bodyPr>
          <a:lstStyle>
            <a:lvl1pPr marL="0" indent="0">
              <a:buNone/>
              <a:defRPr sz="1200"/>
            </a:lvl1pPr>
          </a:lstStyle>
          <a:p>
            <a:endParaRPr lang="en-GB"/>
          </a:p>
        </p:txBody>
      </p:sp>
      <p:sp>
        <p:nvSpPr>
          <p:cNvPr id="38" name="Rectangle 37">
            <a:extLst>
              <a:ext uri="{FF2B5EF4-FFF2-40B4-BE49-F238E27FC236}">
                <a16:creationId xmlns="" xmlns:a16="http://schemas.microsoft.com/office/drawing/2014/main" id="{AC747975-4ACA-4058-AC73-DFA706717872}"/>
              </a:ext>
            </a:extLst>
          </p:cNvPr>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5" name="Rectangle 24">
            <a:extLst>
              <a:ext uri="{FF2B5EF4-FFF2-40B4-BE49-F238E27FC236}">
                <a16:creationId xmlns="" xmlns:a16="http://schemas.microsoft.com/office/drawing/2014/main" id="{4BABDB15-6CB9-4E16-A1A2-F951C6A420C5}"/>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 xmlns:a16="http://schemas.microsoft.com/office/drawing/2014/main" id="{7E1D3486-0549-4E3A-BF79-B0BB6C75A6D0}"/>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Slide Number Placeholder 8">
            <a:extLst>
              <a:ext uri="{FF2B5EF4-FFF2-40B4-BE49-F238E27FC236}">
                <a16:creationId xmlns="" xmlns:a16="http://schemas.microsoft.com/office/drawing/2014/main" id="{A1261777-ADFA-4133-A11F-F5A559FABCF4}"/>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
        <p:nvSpPr>
          <p:cNvPr id="35" name="Title 1">
            <a:extLst>
              <a:ext uri="{FF2B5EF4-FFF2-40B4-BE49-F238E27FC236}">
                <a16:creationId xmlns="" xmlns:a16="http://schemas.microsoft.com/office/drawing/2014/main" id="{56A222BC-9FDC-4AA1-B76E-B28F819EBC2B}"/>
              </a:ext>
            </a:extLst>
          </p:cNvPr>
          <p:cNvSpPr>
            <a:spLocks noGrp="1"/>
          </p:cNvSpPr>
          <p:nvPr>
            <p:ph type="ctrTitle" hasCustomPrompt="1"/>
          </p:nvPr>
        </p:nvSpPr>
        <p:spPr>
          <a:xfrm>
            <a:off x="575093" y="691755"/>
            <a:ext cx="11003613"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36" name="Content Placeholder 9">
            <a:extLst>
              <a:ext uri="{FF2B5EF4-FFF2-40B4-BE49-F238E27FC236}">
                <a16:creationId xmlns="" xmlns:a16="http://schemas.microsoft.com/office/drawing/2014/main" id="{305A3E8E-B9D8-4BBE-9874-A3E322CBDEDB}"/>
              </a:ext>
            </a:extLst>
          </p:cNvPr>
          <p:cNvSpPr>
            <a:spLocks noGrp="1"/>
          </p:cNvSpPr>
          <p:nvPr>
            <p:ph idx="19"/>
          </p:nvPr>
        </p:nvSpPr>
        <p:spPr>
          <a:xfrm>
            <a:off x="2451816" y="4459396"/>
            <a:ext cx="1620000" cy="1620000"/>
          </a:xfrm>
        </p:spPr>
        <p:txBody>
          <a:bodyPr>
            <a:noAutofit/>
          </a:bodyPr>
          <a:lstStyle>
            <a:lvl1pPr marL="0" indent="0">
              <a:buNone/>
              <a:defRPr sz="1200"/>
            </a:lvl1pPr>
          </a:lstStyle>
          <a:p>
            <a:endParaRPr lang="en-GB"/>
          </a:p>
        </p:txBody>
      </p:sp>
      <p:sp>
        <p:nvSpPr>
          <p:cNvPr id="40" name="Content Placeholder 9">
            <a:extLst>
              <a:ext uri="{FF2B5EF4-FFF2-40B4-BE49-F238E27FC236}">
                <a16:creationId xmlns="" xmlns:a16="http://schemas.microsoft.com/office/drawing/2014/main" id="{27EB8B9C-49A0-4119-9186-AECB8E446E02}"/>
              </a:ext>
            </a:extLst>
          </p:cNvPr>
          <p:cNvSpPr>
            <a:spLocks noGrp="1"/>
          </p:cNvSpPr>
          <p:nvPr>
            <p:ph idx="20"/>
          </p:nvPr>
        </p:nvSpPr>
        <p:spPr>
          <a:xfrm>
            <a:off x="4328539" y="4459396"/>
            <a:ext cx="1620000" cy="1620000"/>
          </a:xfrm>
        </p:spPr>
        <p:txBody>
          <a:bodyPr>
            <a:noAutofit/>
          </a:bodyPr>
          <a:lstStyle>
            <a:lvl1pPr marL="0" indent="0">
              <a:buNone/>
              <a:defRPr sz="1200"/>
            </a:lvl1pPr>
          </a:lstStyle>
          <a:p>
            <a:endParaRPr lang="en-GB"/>
          </a:p>
        </p:txBody>
      </p:sp>
      <p:sp>
        <p:nvSpPr>
          <p:cNvPr id="41" name="Content Placeholder 9">
            <a:extLst>
              <a:ext uri="{FF2B5EF4-FFF2-40B4-BE49-F238E27FC236}">
                <a16:creationId xmlns="" xmlns:a16="http://schemas.microsoft.com/office/drawing/2014/main" id="{BC3302B1-818A-4528-8B80-4019D11C58EF}"/>
              </a:ext>
            </a:extLst>
          </p:cNvPr>
          <p:cNvSpPr>
            <a:spLocks noGrp="1"/>
          </p:cNvSpPr>
          <p:nvPr>
            <p:ph idx="21"/>
          </p:nvPr>
        </p:nvSpPr>
        <p:spPr>
          <a:xfrm>
            <a:off x="6205262" y="4459396"/>
            <a:ext cx="1620000" cy="1620000"/>
          </a:xfrm>
        </p:spPr>
        <p:txBody>
          <a:bodyPr>
            <a:noAutofit/>
          </a:bodyPr>
          <a:lstStyle>
            <a:lvl1pPr marL="0" indent="0">
              <a:buNone/>
              <a:defRPr sz="1200"/>
            </a:lvl1pPr>
          </a:lstStyle>
          <a:p>
            <a:endParaRPr lang="en-GB"/>
          </a:p>
        </p:txBody>
      </p:sp>
      <p:sp>
        <p:nvSpPr>
          <p:cNvPr id="42" name="Content Placeholder 9">
            <a:extLst>
              <a:ext uri="{FF2B5EF4-FFF2-40B4-BE49-F238E27FC236}">
                <a16:creationId xmlns="" xmlns:a16="http://schemas.microsoft.com/office/drawing/2014/main" id="{5D4E05D4-530F-4C69-A3E8-AE594B89F722}"/>
              </a:ext>
            </a:extLst>
          </p:cNvPr>
          <p:cNvSpPr>
            <a:spLocks noGrp="1"/>
          </p:cNvSpPr>
          <p:nvPr>
            <p:ph idx="22"/>
          </p:nvPr>
        </p:nvSpPr>
        <p:spPr>
          <a:xfrm>
            <a:off x="8081985" y="4459396"/>
            <a:ext cx="1620000" cy="1620000"/>
          </a:xfrm>
        </p:spPr>
        <p:txBody>
          <a:bodyPr>
            <a:noAutofit/>
          </a:bodyPr>
          <a:lstStyle>
            <a:lvl1pPr marL="0" indent="0">
              <a:buNone/>
              <a:defRPr sz="1200"/>
            </a:lvl1pPr>
          </a:lstStyle>
          <a:p>
            <a:endParaRPr lang="en-GB"/>
          </a:p>
        </p:txBody>
      </p:sp>
      <p:sp>
        <p:nvSpPr>
          <p:cNvPr id="43" name="Content Placeholder 9">
            <a:extLst>
              <a:ext uri="{FF2B5EF4-FFF2-40B4-BE49-F238E27FC236}">
                <a16:creationId xmlns="" xmlns:a16="http://schemas.microsoft.com/office/drawing/2014/main" id="{C0234D53-247C-43E2-823C-26B88CA81A58}"/>
              </a:ext>
            </a:extLst>
          </p:cNvPr>
          <p:cNvSpPr>
            <a:spLocks noGrp="1"/>
          </p:cNvSpPr>
          <p:nvPr>
            <p:ph idx="23"/>
          </p:nvPr>
        </p:nvSpPr>
        <p:spPr>
          <a:xfrm>
            <a:off x="9958706" y="4459396"/>
            <a:ext cx="1620000" cy="1620000"/>
          </a:xfrm>
        </p:spPr>
        <p:txBody>
          <a:bodyPr>
            <a:noAutofit/>
          </a:bodyPr>
          <a:lstStyle>
            <a:lvl1pPr marL="0" indent="0">
              <a:buNone/>
              <a:defRPr sz="1200"/>
            </a:lvl1pPr>
          </a:lstStyle>
          <a:p>
            <a:endParaRPr lang="en-GB"/>
          </a:p>
        </p:txBody>
      </p:sp>
    </p:spTree>
    <p:extLst>
      <p:ext uri="{BB962C8B-B14F-4D97-AF65-F5344CB8AC3E}">
        <p14:creationId xmlns:p14="http://schemas.microsoft.com/office/powerpoint/2010/main" val="3954883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E4BD2530-5035-4752-A2F3-D5D96A018E5C}"/>
              </a:ext>
            </a:extLst>
          </p:cNvPr>
          <p:cNvSpPr/>
          <p:nvPr userDrawn="1"/>
        </p:nvSpPr>
        <p:spPr>
          <a:xfrm>
            <a:off x="5700712" y="990600"/>
            <a:ext cx="1883738" cy="18841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8" name="Rectangle 27">
            <a:extLst>
              <a:ext uri="{FF2B5EF4-FFF2-40B4-BE49-F238E27FC236}">
                <a16:creationId xmlns="" xmlns:a16="http://schemas.microsoft.com/office/drawing/2014/main" id="{9EE24ABC-2249-463F-B490-2269E1C5BF11}"/>
              </a:ext>
            </a:extLst>
          </p:cNvPr>
          <p:cNvSpPr/>
          <p:nvPr userDrawn="1"/>
        </p:nvSpPr>
        <p:spPr>
          <a:xfrm>
            <a:off x="7696030" y="1600165"/>
            <a:ext cx="1274400" cy="12746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9" name="Rectangle 28">
            <a:extLst>
              <a:ext uri="{FF2B5EF4-FFF2-40B4-BE49-F238E27FC236}">
                <a16:creationId xmlns="" xmlns:a16="http://schemas.microsoft.com/office/drawing/2014/main" id="{F189F80B-3B65-4203-ACCA-628A86A8AB0F}"/>
              </a:ext>
            </a:extLst>
          </p:cNvPr>
          <p:cNvSpPr/>
          <p:nvPr userDrawn="1"/>
        </p:nvSpPr>
        <p:spPr>
          <a:xfrm>
            <a:off x="8501585" y="2996608"/>
            <a:ext cx="1770313" cy="17703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30" name="Rectangle 29">
            <a:extLst>
              <a:ext uri="{FF2B5EF4-FFF2-40B4-BE49-F238E27FC236}">
                <a16:creationId xmlns="" xmlns:a16="http://schemas.microsoft.com/office/drawing/2014/main" id="{2C5A6251-FCEE-4E4F-91CB-9A4A8646E3F4}"/>
              </a:ext>
            </a:extLst>
          </p:cNvPr>
          <p:cNvSpPr/>
          <p:nvPr userDrawn="1"/>
        </p:nvSpPr>
        <p:spPr>
          <a:xfrm>
            <a:off x="5700711" y="2996608"/>
            <a:ext cx="2641555" cy="26421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31" name="Rectangle 30">
            <a:extLst>
              <a:ext uri="{FF2B5EF4-FFF2-40B4-BE49-F238E27FC236}">
                <a16:creationId xmlns="" xmlns:a16="http://schemas.microsoft.com/office/drawing/2014/main" id="{CF2AB964-3D8F-45A2-A8E9-784EA356B661}"/>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5"/>
          <p:cNvSpPr>
            <a:spLocks noGrp="1"/>
          </p:cNvSpPr>
          <p:nvPr>
            <p:ph type="body" sz="quarter" idx="10" hasCustomPrompt="1"/>
          </p:nvPr>
        </p:nvSpPr>
        <p:spPr>
          <a:xfrm>
            <a:off x="564164" y="990600"/>
            <a:ext cx="4655536" cy="4648200"/>
          </a:xfrm>
        </p:spPr>
        <p:txBody>
          <a:bodyPr anchor="ctr"/>
          <a:lstStyle>
            <a:lvl1pPr>
              <a:defRPr sz="3600" b="1">
                <a:solidFill>
                  <a:schemeClr val="bg1"/>
                </a:solidFill>
                <a:latin typeface="+mj-lt"/>
              </a:defRPr>
            </a:lvl1pPr>
          </a:lstStyle>
          <a:p>
            <a:pPr lvl="0"/>
            <a:r>
              <a:rPr lang="en-US"/>
              <a:t>Questions?</a:t>
            </a:r>
          </a:p>
        </p:txBody>
      </p:sp>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6" name="Rectangle 15">
            <a:extLst>
              <a:ext uri="{FF2B5EF4-FFF2-40B4-BE49-F238E27FC236}">
                <a16:creationId xmlns="" xmlns:a16="http://schemas.microsoft.com/office/drawing/2014/main" id="{4C2AB3CF-571C-4423-9A1D-D0F77785364C}"/>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 xmlns:a16="http://schemas.microsoft.com/office/drawing/2014/main" id="{6609E282-4F00-4AF5-B5F5-0AF74B8920B0}"/>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Slide Number Placeholder 8">
            <a:extLst>
              <a:ext uri="{FF2B5EF4-FFF2-40B4-BE49-F238E27FC236}">
                <a16:creationId xmlns="" xmlns:a16="http://schemas.microsoft.com/office/drawing/2014/main" id="{8A3A953E-91DE-4FD2-B99C-EA1AA54B0205}"/>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pic>
        <p:nvPicPr>
          <p:cNvPr id="26" name="Picture 25">
            <a:extLst>
              <a:ext uri="{FF2B5EF4-FFF2-40B4-BE49-F238E27FC236}">
                <a16:creationId xmlns="" xmlns:a16="http://schemas.microsoft.com/office/drawing/2014/main" id="{CA68FB89-C866-48C1-B5E0-8FE5B52471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17305" y="6101135"/>
            <a:ext cx="609601" cy="566364"/>
          </a:xfrm>
          <a:prstGeom prst="rect">
            <a:avLst/>
          </a:prstGeom>
        </p:spPr>
      </p:pic>
    </p:spTree>
    <p:extLst>
      <p:ext uri="{BB962C8B-B14F-4D97-AF65-F5344CB8AC3E}">
        <p14:creationId xmlns:p14="http://schemas.microsoft.com/office/powerpoint/2010/main" val="2381818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3720CF0-3EA3-4920-AEDA-35F8EBDEAB63}"/>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3" name="TextBox 2">
            <a:extLst>
              <a:ext uri="{FF2B5EF4-FFF2-40B4-BE49-F238E27FC236}">
                <a16:creationId xmlns="" xmlns:a16="http://schemas.microsoft.com/office/drawing/2014/main" id="{3FB578CE-3F11-4970-8818-7C90A3F11399}"/>
              </a:ext>
            </a:extLst>
          </p:cNvPr>
          <p:cNvSpPr txBox="1"/>
          <p:nvPr userDrawn="1"/>
        </p:nvSpPr>
        <p:spPr>
          <a:xfrm>
            <a:off x="3169920" y="5736821"/>
            <a:ext cx="5852160" cy="584775"/>
          </a:xfrm>
          <a:prstGeom prst="rect">
            <a:avLst/>
          </a:prstGeom>
          <a:noFill/>
        </p:spPr>
        <p:txBody>
          <a:bodyPr wrap="square" rtlCol="0">
            <a:spAutoFit/>
          </a:bodyPr>
          <a:lstStyle/>
          <a:p>
            <a:pPr algn="ctr"/>
            <a:r>
              <a:rPr lang="en-GB" sz="1600">
                <a:solidFill>
                  <a:schemeClr val="bg1"/>
                </a:solidFill>
              </a:rPr>
              <a:t>www.unglobalcompact.org</a:t>
            </a:r>
          </a:p>
          <a:p>
            <a:pPr algn="ctr"/>
            <a:r>
              <a:rPr lang="en-GB" sz="1600">
                <a:solidFill>
                  <a:schemeClr val="bg1"/>
                </a:solidFill>
              </a:rPr>
              <a:t>Find us on social media @</a:t>
            </a:r>
            <a:r>
              <a:rPr lang="en-GB" sz="1600" err="1">
                <a:solidFill>
                  <a:schemeClr val="bg1"/>
                </a:solidFill>
              </a:rPr>
              <a:t>globalcompact</a:t>
            </a:r>
            <a:endParaRPr lang="en-GB" sz="1600">
              <a:solidFill>
                <a:schemeClr val="bg1"/>
              </a:solidFill>
            </a:endParaRPr>
          </a:p>
        </p:txBody>
      </p:sp>
      <p:pic>
        <p:nvPicPr>
          <p:cNvPr id="5" name="Picture 4" descr="Masterbrand Logotype_gradient_white_RGB[1][1] copy.png">
            <a:extLst>
              <a:ext uri="{FF2B5EF4-FFF2-40B4-BE49-F238E27FC236}">
                <a16:creationId xmlns="" xmlns:a16="http://schemas.microsoft.com/office/drawing/2014/main" id="{18281CBB-E5CD-4EEE-BED3-ABAFCB50D2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75377" y="2344189"/>
            <a:ext cx="5041246" cy="1487978"/>
          </a:xfrm>
          <a:prstGeom prst="rect">
            <a:avLst/>
          </a:prstGeom>
        </p:spPr>
      </p:pic>
    </p:spTree>
    <p:extLst>
      <p:ext uri="{BB962C8B-B14F-4D97-AF65-F5344CB8AC3E}">
        <p14:creationId xmlns:p14="http://schemas.microsoft.com/office/powerpoint/2010/main" val="2742316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3" name="Rectangle 22"/>
          <p:cNvSpPr/>
          <p:nvPr userDrawn="1"/>
        </p:nvSpPr>
        <p:spPr>
          <a:xfrm>
            <a:off x="0" y="1"/>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22" name="Group 21"/>
          <p:cNvGrpSpPr/>
          <p:nvPr userDrawn="1"/>
        </p:nvGrpSpPr>
        <p:grpSpPr>
          <a:xfrm>
            <a:off x="0" y="0"/>
            <a:ext cx="12192000" cy="6858000"/>
            <a:chOff x="0" y="0"/>
            <a:chExt cx="9144000" cy="6858000"/>
          </a:xfrm>
        </p:grpSpPr>
        <p:cxnSp>
          <p:nvCxnSpPr>
            <p:cNvPr id="6" name="Straight Connector 5"/>
            <p:cNvCxnSpPr/>
            <p:nvPr userDrawn="1"/>
          </p:nvCxnSpPr>
          <p:spPr>
            <a:xfrm>
              <a:off x="220662"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41325"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036888"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157538"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84875"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107113"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923337"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15900"/>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2027238"/>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838575"/>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0" y="5649913"/>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0" y="5859463"/>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400800"/>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0" y="6632575"/>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24" name="TextBox 23"/>
          <p:cNvSpPr txBox="1"/>
          <p:nvPr userDrawn="1"/>
        </p:nvSpPr>
        <p:spPr>
          <a:xfrm>
            <a:off x="986557" y="596355"/>
            <a:ext cx="2694609" cy="1015663"/>
          </a:xfrm>
          <a:prstGeom prst="rect">
            <a:avLst/>
          </a:prstGeom>
          <a:noFill/>
        </p:spPr>
        <p:txBody>
          <a:bodyPr wrap="square" rtlCol="0">
            <a:spAutoFit/>
          </a:bodyPr>
          <a:lstStyle/>
          <a:p>
            <a:pPr defTabSz="457200"/>
            <a:r>
              <a:rPr lang="en-US" sz="6000">
                <a:solidFill>
                  <a:srgbClr val="1E3250"/>
                </a:solidFill>
                <a:latin typeface="Flama-Extrabold"/>
                <a:cs typeface="Flama-Extrabold"/>
              </a:rPr>
              <a:t>GRID</a:t>
            </a:r>
          </a:p>
        </p:txBody>
      </p:sp>
    </p:spTree>
    <p:extLst>
      <p:ext uri="{BB962C8B-B14F-4D97-AF65-F5344CB8AC3E}">
        <p14:creationId xmlns:p14="http://schemas.microsoft.com/office/powerpoint/2010/main" val="196915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artners">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0783E940-7FF3-46B1-97DE-C9370A200870}"/>
              </a:ext>
            </a:extLst>
          </p:cNvPr>
          <p:cNvSpPr/>
          <p:nvPr userDrawn="1"/>
        </p:nvSpPr>
        <p:spPr>
          <a:xfrm>
            <a:off x="0" y="0"/>
            <a:ext cx="33147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 xmlns:a16="http://schemas.microsoft.com/office/drawing/2014/main" id="{58DE2815-D1AB-4287-9FD4-878E91E64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2" name="Title 1"/>
          <p:cNvSpPr>
            <a:spLocks noGrp="1"/>
          </p:cNvSpPr>
          <p:nvPr>
            <p:ph type="ctrTitle" hasCustomPrompt="1"/>
          </p:nvPr>
        </p:nvSpPr>
        <p:spPr>
          <a:xfrm>
            <a:off x="914400" y="1371600"/>
            <a:ext cx="8432800" cy="4114800"/>
          </a:xfrm>
        </p:spPr>
        <p:txBody>
          <a:bodyPr anchor="ctr">
            <a:noAutofit/>
          </a:bodyPr>
          <a:lstStyle>
            <a:lvl1pPr algn="l">
              <a:defRPr sz="4000" b="0" i="0" cap="none" baseline="0">
                <a:solidFill>
                  <a:schemeClr val="bg1"/>
                </a:solidFill>
                <a:latin typeface="Flama-Extrabold"/>
                <a:cs typeface="Flama-Extrabold"/>
              </a:defRPr>
            </a:lvl1pPr>
          </a:lstStyle>
          <a:p>
            <a:r>
              <a:rPr lang="en-US"/>
              <a:t>CLICK TO EDIT MASTER TITLE LONGER TITLE GOES HERE</a:t>
            </a:r>
          </a:p>
        </p:txBody>
      </p:sp>
      <p:sp>
        <p:nvSpPr>
          <p:cNvPr id="3" name="Rectangle 2">
            <a:extLst>
              <a:ext uri="{FF2B5EF4-FFF2-40B4-BE49-F238E27FC236}">
                <a16:creationId xmlns="" xmlns:a16="http://schemas.microsoft.com/office/drawing/2014/main" id="{3BAE8746-A4C8-401C-A8C1-6209A7698F44}"/>
              </a:ext>
            </a:extLst>
          </p:cNvPr>
          <p:cNvSpPr/>
          <p:nvPr userDrawn="1"/>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Picture Placeholder 5">
            <a:extLst>
              <a:ext uri="{FF2B5EF4-FFF2-40B4-BE49-F238E27FC236}">
                <a16:creationId xmlns="" xmlns:a16="http://schemas.microsoft.com/office/drawing/2014/main" id="{F1F60866-FB12-4C7F-89FD-469EACD77C7B}"/>
              </a:ext>
            </a:extLst>
          </p:cNvPr>
          <p:cNvSpPr>
            <a:spLocks noGrp="1"/>
          </p:cNvSpPr>
          <p:nvPr>
            <p:ph type="pic" sz="quarter" idx="11"/>
          </p:nvPr>
        </p:nvSpPr>
        <p:spPr>
          <a:xfrm>
            <a:off x="2103008" y="6324600"/>
            <a:ext cx="1434290" cy="381000"/>
          </a:xfrm>
        </p:spPr>
        <p:txBody>
          <a:bodyPr/>
          <a:lstStyle>
            <a:lvl1pPr>
              <a:defRPr sz="1200"/>
            </a:lvl1pPr>
          </a:lstStyle>
          <a:p>
            <a:endParaRPr lang="en-GB"/>
          </a:p>
        </p:txBody>
      </p:sp>
      <p:sp>
        <p:nvSpPr>
          <p:cNvPr id="10" name="Picture Placeholder 5">
            <a:extLst>
              <a:ext uri="{FF2B5EF4-FFF2-40B4-BE49-F238E27FC236}">
                <a16:creationId xmlns="" xmlns:a16="http://schemas.microsoft.com/office/drawing/2014/main" id="{47D3ABB4-8B4E-486D-99FA-648D1B4C9CF0}"/>
              </a:ext>
            </a:extLst>
          </p:cNvPr>
          <p:cNvSpPr>
            <a:spLocks noGrp="1"/>
          </p:cNvSpPr>
          <p:nvPr>
            <p:ph type="pic" sz="quarter" idx="12"/>
          </p:nvPr>
        </p:nvSpPr>
        <p:spPr>
          <a:xfrm>
            <a:off x="3759896" y="6324600"/>
            <a:ext cx="1434290" cy="381000"/>
          </a:xfrm>
        </p:spPr>
        <p:txBody>
          <a:bodyPr/>
          <a:lstStyle>
            <a:lvl1pPr>
              <a:defRPr sz="1200"/>
            </a:lvl1pPr>
          </a:lstStyle>
          <a:p>
            <a:endParaRPr lang="en-GB"/>
          </a:p>
        </p:txBody>
      </p:sp>
      <p:sp>
        <p:nvSpPr>
          <p:cNvPr id="11" name="Picture Placeholder 5">
            <a:extLst>
              <a:ext uri="{FF2B5EF4-FFF2-40B4-BE49-F238E27FC236}">
                <a16:creationId xmlns="" xmlns:a16="http://schemas.microsoft.com/office/drawing/2014/main" id="{F2CE03D9-14EE-4BEB-864F-DA23C599F486}"/>
              </a:ext>
            </a:extLst>
          </p:cNvPr>
          <p:cNvSpPr>
            <a:spLocks noGrp="1"/>
          </p:cNvSpPr>
          <p:nvPr>
            <p:ph type="pic" sz="quarter" idx="13"/>
          </p:nvPr>
        </p:nvSpPr>
        <p:spPr>
          <a:xfrm>
            <a:off x="5416784" y="6324600"/>
            <a:ext cx="1434290" cy="381000"/>
          </a:xfrm>
        </p:spPr>
        <p:txBody>
          <a:bodyPr/>
          <a:lstStyle>
            <a:lvl1pPr>
              <a:defRPr sz="1200"/>
            </a:lvl1pPr>
          </a:lstStyle>
          <a:p>
            <a:endParaRPr lang="en-GB"/>
          </a:p>
        </p:txBody>
      </p:sp>
      <p:sp>
        <p:nvSpPr>
          <p:cNvPr id="12" name="Picture Placeholder 5">
            <a:extLst>
              <a:ext uri="{FF2B5EF4-FFF2-40B4-BE49-F238E27FC236}">
                <a16:creationId xmlns="" xmlns:a16="http://schemas.microsoft.com/office/drawing/2014/main" id="{0FFD9BCB-923A-4F9A-A712-B3BE46C1CD6C}"/>
              </a:ext>
            </a:extLst>
          </p:cNvPr>
          <p:cNvSpPr>
            <a:spLocks noGrp="1"/>
          </p:cNvSpPr>
          <p:nvPr>
            <p:ph type="pic" sz="quarter" idx="14"/>
          </p:nvPr>
        </p:nvSpPr>
        <p:spPr>
          <a:xfrm>
            <a:off x="7073672" y="6324600"/>
            <a:ext cx="1434290" cy="381000"/>
          </a:xfrm>
        </p:spPr>
        <p:txBody>
          <a:bodyPr/>
          <a:lstStyle>
            <a:lvl1pPr>
              <a:defRPr sz="1200"/>
            </a:lvl1pPr>
          </a:lstStyle>
          <a:p>
            <a:endParaRPr lang="en-GB"/>
          </a:p>
        </p:txBody>
      </p:sp>
      <p:sp>
        <p:nvSpPr>
          <p:cNvPr id="13" name="Picture Placeholder 5">
            <a:extLst>
              <a:ext uri="{FF2B5EF4-FFF2-40B4-BE49-F238E27FC236}">
                <a16:creationId xmlns="" xmlns:a16="http://schemas.microsoft.com/office/drawing/2014/main" id="{7CDA3725-0B55-460C-9E1E-DF4E8BE35DB0}"/>
              </a:ext>
            </a:extLst>
          </p:cNvPr>
          <p:cNvSpPr>
            <a:spLocks noGrp="1"/>
          </p:cNvSpPr>
          <p:nvPr>
            <p:ph type="pic" sz="quarter" idx="15"/>
          </p:nvPr>
        </p:nvSpPr>
        <p:spPr>
          <a:xfrm>
            <a:off x="10387446" y="6324600"/>
            <a:ext cx="1434290" cy="381000"/>
          </a:xfrm>
        </p:spPr>
        <p:txBody>
          <a:bodyPr/>
          <a:lstStyle>
            <a:lvl1pPr>
              <a:defRPr sz="1200"/>
            </a:lvl1pPr>
          </a:lstStyle>
          <a:p>
            <a:endParaRPr lang="en-GB"/>
          </a:p>
        </p:txBody>
      </p:sp>
      <p:sp>
        <p:nvSpPr>
          <p:cNvPr id="17" name="Picture Placeholder 5">
            <a:extLst>
              <a:ext uri="{FF2B5EF4-FFF2-40B4-BE49-F238E27FC236}">
                <a16:creationId xmlns="" xmlns:a16="http://schemas.microsoft.com/office/drawing/2014/main" id="{B4CE06B9-B03D-45B7-815F-9EFE78664780}"/>
              </a:ext>
            </a:extLst>
          </p:cNvPr>
          <p:cNvSpPr>
            <a:spLocks noGrp="1"/>
          </p:cNvSpPr>
          <p:nvPr>
            <p:ph type="pic" sz="quarter" idx="16"/>
          </p:nvPr>
        </p:nvSpPr>
        <p:spPr>
          <a:xfrm>
            <a:off x="446120" y="6324600"/>
            <a:ext cx="1434290" cy="381000"/>
          </a:xfrm>
        </p:spPr>
        <p:txBody>
          <a:bodyPr/>
          <a:lstStyle>
            <a:lvl1pPr>
              <a:defRPr sz="1200"/>
            </a:lvl1pPr>
          </a:lstStyle>
          <a:p>
            <a:endParaRPr lang="en-GB"/>
          </a:p>
        </p:txBody>
      </p:sp>
      <p:sp>
        <p:nvSpPr>
          <p:cNvPr id="21" name="Picture Placeholder 4">
            <a:extLst>
              <a:ext uri="{FF2B5EF4-FFF2-40B4-BE49-F238E27FC236}">
                <a16:creationId xmlns="" xmlns:a16="http://schemas.microsoft.com/office/drawing/2014/main" id="{B818ACBE-4CBA-4524-B6A2-AFB3D7C5BC63}"/>
              </a:ext>
            </a:extLst>
          </p:cNvPr>
          <p:cNvSpPr>
            <a:spLocks noGrp="1"/>
          </p:cNvSpPr>
          <p:nvPr>
            <p:ph type="pic" sz="quarter" idx="19"/>
          </p:nvPr>
        </p:nvSpPr>
        <p:spPr>
          <a:xfrm>
            <a:off x="8724900" y="6324600"/>
            <a:ext cx="1447800" cy="381000"/>
          </a:xfrm>
        </p:spPr>
        <p:txBody>
          <a:bodyPr/>
          <a:lstStyle>
            <a:lvl1pPr>
              <a:defRPr sz="1200"/>
            </a:lvl1pPr>
          </a:lstStyle>
          <a:p>
            <a:endParaRPr lang="en-GB"/>
          </a:p>
        </p:txBody>
      </p:sp>
    </p:spTree>
    <p:extLst>
      <p:ext uri="{BB962C8B-B14F-4D97-AF65-F5344CB8AC3E}">
        <p14:creationId xmlns:p14="http://schemas.microsoft.com/office/powerpoint/2010/main" val="399634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s">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33A8B2B-B725-4E45-A20A-6155DC459B39}"/>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 xmlns:a16="http://schemas.microsoft.com/office/drawing/2014/main" id="{0BB45278-0334-4B72-A470-C9A43D4E06AD}"/>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itle 1"/>
          <p:cNvSpPr>
            <a:spLocks noGrp="1"/>
          </p:cNvSpPr>
          <p:nvPr>
            <p:ph type="ctrTitle" hasCustomPrompt="1"/>
          </p:nvPr>
        </p:nvSpPr>
        <p:spPr>
          <a:xfrm>
            <a:off x="575094" y="691755"/>
            <a:ext cx="11033082" cy="603646"/>
          </a:xfrm>
        </p:spPr>
        <p:txBody>
          <a:bodyPr anchor="t">
            <a:noAutofit/>
          </a:bodyPr>
          <a:lstStyle>
            <a:lvl1pPr algn="l">
              <a:defRPr sz="3000" b="0" i="0" cap="none">
                <a:solidFill>
                  <a:schemeClr val="tx1"/>
                </a:solidFill>
                <a:latin typeface="Flama-Extrabold"/>
                <a:cs typeface="Flama-Extrabold"/>
              </a:defRPr>
            </a:lvl1pPr>
          </a:lstStyle>
          <a:p>
            <a:r>
              <a:rPr lang="en-US"/>
              <a:t>Presenters</a:t>
            </a:r>
          </a:p>
        </p:txBody>
      </p:sp>
      <p:sp>
        <p:nvSpPr>
          <p:cNvPr id="4" name="Subtitle 2"/>
          <p:cNvSpPr>
            <a:spLocks noGrp="1"/>
          </p:cNvSpPr>
          <p:nvPr>
            <p:ph type="subTitle" idx="1" hasCustomPrompt="1"/>
          </p:nvPr>
        </p:nvSpPr>
        <p:spPr>
          <a:xfrm>
            <a:off x="575094" y="1379796"/>
            <a:ext cx="11033082" cy="4792409"/>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9" name="Slide Number Placeholder 8">
            <a:extLst>
              <a:ext uri="{FF2B5EF4-FFF2-40B4-BE49-F238E27FC236}">
                <a16:creationId xmlns="" xmlns:a16="http://schemas.microsoft.com/office/drawing/2014/main" id="{32F28AC7-C077-479F-98BF-AFE339D5E09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Tree>
    <p:extLst>
      <p:ext uri="{BB962C8B-B14F-4D97-AF65-F5344CB8AC3E}">
        <p14:creationId xmlns:p14="http://schemas.microsoft.com/office/powerpoint/2010/main" val="420599795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FF68F7D0-CBE4-4E4B-97F5-82A4548333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52400"/>
            <a:ext cx="4064007" cy="6705600"/>
          </a:xfrm>
          <a:prstGeom prst="rect">
            <a:avLst/>
          </a:prstGeom>
        </p:spPr>
      </p:pic>
      <p:sp>
        <p:nvSpPr>
          <p:cNvPr id="2" name="Title 1"/>
          <p:cNvSpPr>
            <a:spLocks noGrp="1"/>
          </p:cNvSpPr>
          <p:nvPr>
            <p:ph type="title" hasCustomPrompt="1"/>
          </p:nvPr>
        </p:nvSpPr>
        <p:spPr>
          <a:xfrm>
            <a:off x="4626535" y="838209"/>
            <a:ext cx="7159071" cy="915987"/>
          </a:xfrm>
        </p:spPr>
        <p:txBody>
          <a:bodyPr/>
          <a:lstStyle>
            <a:lvl1pPr>
              <a:defRPr>
                <a:solidFill>
                  <a:schemeClr val="tx1"/>
                </a:solidFill>
              </a:defRPr>
            </a:lvl1pPr>
          </a:lstStyle>
          <a:p>
            <a:r>
              <a:rPr lang="en-US">
                <a:solidFill>
                  <a:srgbClr val="1B2352"/>
                </a:solidFill>
                <a:latin typeface="Flama-Extrabold"/>
                <a:cs typeface="Flama-Extrabold"/>
              </a:rPr>
              <a:t>TITLE</a:t>
            </a:r>
            <a:br>
              <a:rPr lang="en-US">
                <a:solidFill>
                  <a:srgbClr val="1B2352"/>
                </a:solidFill>
                <a:latin typeface="Flama-Extrabold"/>
                <a:cs typeface="Flama-Extrabold"/>
              </a:rPr>
            </a:br>
            <a:r>
              <a:rPr lang="en-US">
                <a:solidFill>
                  <a:srgbClr val="699CC6"/>
                </a:solidFill>
                <a:latin typeface="Flama-Extrabold"/>
                <a:cs typeface="Flama-Extrabold"/>
              </a:rPr>
              <a:t>TEXT</a:t>
            </a:r>
            <a:endParaRPr lang="en-US"/>
          </a:p>
        </p:txBody>
      </p:sp>
      <p:sp>
        <p:nvSpPr>
          <p:cNvPr id="4" name="Rectangle 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5" name="Content Placeholder 2"/>
          <p:cNvSpPr>
            <a:spLocks noGrp="1"/>
          </p:cNvSpPr>
          <p:nvPr>
            <p:ph sz="half" idx="1" hasCustomPrompt="1"/>
          </p:nvPr>
        </p:nvSpPr>
        <p:spPr>
          <a:xfrm>
            <a:off x="4589798" y="2057400"/>
            <a:ext cx="7310101" cy="3581400"/>
          </a:xfrm>
        </p:spPr>
        <p:txBody>
          <a:bodyPr>
            <a:noAutofit/>
          </a:bodyPr>
          <a:lstStyle>
            <a:lvl1pPr marL="342900" indent="-342900">
              <a:lnSpc>
                <a:spcPct val="150000"/>
              </a:lnSpc>
              <a:buClr>
                <a:schemeClr val="bg2"/>
              </a:buClr>
              <a:buFont typeface="+mj-lt"/>
              <a:buAutoNum type="arabicPeriod"/>
              <a:defRPr sz="1800">
                <a:latin typeface="+mj-lt"/>
              </a:defRPr>
            </a:lvl1pPr>
            <a:lvl2pPr marL="287338" indent="0">
              <a:lnSpc>
                <a:spcPct val="150000"/>
              </a:lnSpc>
              <a:buFont typeface="+mj-lt"/>
              <a:buNone/>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p:txBody>
      </p:sp>
      <p:sp>
        <p:nvSpPr>
          <p:cNvPr id="11" name="Rectangle 10">
            <a:extLst>
              <a:ext uri="{FF2B5EF4-FFF2-40B4-BE49-F238E27FC236}">
                <a16:creationId xmlns="" xmlns:a16="http://schemas.microsoft.com/office/drawing/2014/main" id="{36D7288B-97AF-4A40-AC85-26F772631070}"/>
              </a:ext>
            </a:extLst>
          </p:cNvPr>
          <p:cNvSpPr/>
          <p:nvPr userDrawn="1"/>
        </p:nvSpPr>
        <p:spPr>
          <a:xfrm>
            <a:off x="6" y="152400"/>
            <a:ext cx="4064001" cy="67056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a:extLst>
              <a:ext uri="{FF2B5EF4-FFF2-40B4-BE49-F238E27FC236}">
                <a16:creationId xmlns="" xmlns:a16="http://schemas.microsoft.com/office/drawing/2014/main" id="{3D2DB4C5-31D3-4D2F-B832-B2429AC473F4}"/>
              </a:ext>
            </a:extLst>
          </p:cNvPr>
          <p:cNvSpPr/>
          <p:nvPr userDrawn="1"/>
        </p:nvSpPr>
        <p:spPr>
          <a:xfrm>
            <a:off x="194199" y="6328298"/>
            <a:ext cx="339201" cy="33920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 xmlns:a16="http://schemas.microsoft.com/office/drawing/2014/main" id="{61925C6E-84FF-49BB-B0F8-2A84820981CE}"/>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 xmlns:a16="http://schemas.microsoft.com/office/drawing/2014/main" id="{7A4DB7CA-1481-4098-976C-0FA990F72ABF}"/>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pic>
        <p:nvPicPr>
          <p:cNvPr id="24" name="Picture 23">
            <a:extLst>
              <a:ext uri="{FF2B5EF4-FFF2-40B4-BE49-F238E27FC236}">
                <a16:creationId xmlns="" xmlns:a16="http://schemas.microsoft.com/office/drawing/2014/main" id="{F281D232-FDBE-40CD-9E2B-E220E4E81D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42863" y="6101135"/>
            <a:ext cx="558484" cy="566364"/>
          </a:xfrm>
          <a:prstGeom prst="rect">
            <a:avLst/>
          </a:prstGeom>
        </p:spPr>
      </p:pic>
      <p:pic>
        <p:nvPicPr>
          <p:cNvPr id="3" name="Picture 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255395" y="570019"/>
            <a:ext cx="1458222" cy="5424240"/>
          </a:xfrm>
          <a:prstGeom prst="rect">
            <a:avLst/>
          </a:prstGeom>
        </p:spPr>
      </p:pic>
    </p:spTree>
    <p:extLst>
      <p:ext uri="{BB962C8B-B14F-4D97-AF65-F5344CB8AC3E}">
        <p14:creationId xmlns:p14="http://schemas.microsoft.com/office/powerpoint/2010/main" val="110398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DGs">
    <p:spTree>
      <p:nvGrpSpPr>
        <p:cNvPr id="1" name=""/>
        <p:cNvGrpSpPr/>
        <p:nvPr/>
      </p:nvGrpSpPr>
      <p:grpSpPr>
        <a:xfrm>
          <a:off x="0" y="0"/>
          <a:ext cx="0" cy="0"/>
          <a:chOff x="0" y="0"/>
          <a:chExt cx="0" cy="0"/>
        </a:xfrm>
      </p:grpSpPr>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3" name="Rectangle 12">
            <a:extLst>
              <a:ext uri="{FF2B5EF4-FFF2-40B4-BE49-F238E27FC236}">
                <a16:creationId xmlns="" xmlns:a16="http://schemas.microsoft.com/office/drawing/2014/main" id="{5EFA3F8E-8AF4-4FBA-8729-EE7EFB83BA9B}"/>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 xmlns:a16="http://schemas.microsoft.com/office/drawing/2014/main" id="{9F4302F9-B1CD-4013-8E7B-959294E5886B}"/>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Slide Number Placeholder 8">
            <a:extLst>
              <a:ext uri="{FF2B5EF4-FFF2-40B4-BE49-F238E27FC236}">
                <a16:creationId xmlns="" xmlns:a16="http://schemas.microsoft.com/office/drawing/2014/main" id="{B663B8C4-6843-499B-B303-9D312427843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
        <p:nvSpPr>
          <p:cNvPr id="23" name="Picture Placeholder 3">
            <a:extLst>
              <a:ext uri="{FF2B5EF4-FFF2-40B4-BE49-F238E27FC236}">
                <a16:creationId xmlns="" xmlns:a16="http://schemas.microsoft.com/office/drawing/2014/main" id="{BADF575C-C9B1-4CAD-BD77-EADD9900E1F7}"/>
              </a:ext>
            </a:extLst>
          </p:cNvPr>
          <p:cNvSpPr>
            <a:spLocks noGrp="1"/>
          </p:cNvSpPr>
          <p:nvPr>
            <p:ph type="pic" sz="quarter" idx="11"/>
          </p:nvPr>
        </p:nvSpPr>
        <p:spPr>
          <a:xfrm>
            <a:off x="5700712" y="2996610"/>
            <a:ext cx="2641555" cy="2642190"/>
          </a:xfrm>
          <a:solidFill>
            <a:schemeClr val="accent1">
              <a:lumMod val="20000"/>
              <a:lumOff val="80000"/>
            </a:schemeClr>
          </a:solidFill>
        </p:spPr>
        <p:txBody>
          <a:bodyPr/>
          <a:lstStyle/>
          <a:p>
            <a:endParaRPr lang="en-GB"/>
          </a:p>
        </p:txBody>
      </p:sp>
      <p:sp>
        <p:nvSpPr>
          <p:cNvPr id="24" name="Picture Placeholder 7">
            <a:extLst>
              <a:ext uri="{FF2B5EF4-FFF2-40B4-BE49-F238E27FC236}">
                <a16:creationId xmlns="" xmlns:a16="http://schemas.microsoft.com/office/drawing/2014/main" id="{7955CB05-D376-411D-9866-216924BB3A3B}"/>
              </a:ext>
            </a:extLst>
          </p:cNvPr>
          <p:cNvSpPr>
            <a:spLocks noGrp="1"/>
          </p:cNvSpPr>
          <p:nvPr>
            <p:ph type="pic" sz="quarter" idx="12"/>
          </p:nvPr>
        </p:nvSpPr>
        <p:spPr>
          <a:xfrm>
            <a:off x="7705056" y="1600166"/>
            <a:ext cx="1274421" cy="1274625"/>
          </a:xfrm>
          <a:solidFill>
            <a:schemeClr val="accent1">
              <a:lumMod val="20000"/>
              <a:lumOff val="80000"/>
            </a:schemeClr>
          </a:solidFill>
        </p:spPr>
        <p:txBody>
          <a:bodyPr/>
          <a:lstStyle/>
          <a:p>
            <a:endParaRPr lang="en-GB"/>
          </a:p>
        </p:txBody>
      </p:sp>
      <p:sp>
        <p:nvSpPr>
          <p:cNvPr id="25" name="Picture Placeholder 9">
            <a:extLst>
              <a:ext uri="{FF2B5EF4-FFF2-40B4-BE49-F238E27FC236}">
                <a16:creationId xmlns="" xmlns:a16="http://schemas.microsoft.com/office/drawing/2014/main" id="{3DE9A61D-9608-41FD-8E00-7A748904DADE}"/>
              </a:ext>
            </a:extLst>
          </p:cNvPr>
          <p:cNvSpPr>
            <a:spLocks noGrp="1"/>
          </p:cNvSpPr>
          <p:nvPr>
            <p:ph type="pic" sz="quarter" idx="13"/>
          </p:nvPr>
        </p:nvSpPr>
        <p:spPr>
          <a:xfrm>
            <a:off x="8501586" y="2996610"/>
            <a:ext cx="1770312" cy="1770312"/>
          </a:xfrm>
          <a:solidFill>
            <a:schemeClr val="accent1">
              <a:lumMod val="20000"/>
              <a:lumOff val="80000"/>
            </a:schemeClr>
          </a:solidFill>
        </p:spPr>
        <p:txBody>
          <a:bodyPr/>
          <a:lstStyle/>
          <a:p>
            <a:endParaRPr lang="en-GB"/>
          </a:p>
        </p:txBody>
      </p:sp>
      <p:sp>
        <p:nvSpPr>
          <p:cNvPr id="26" name="Rectangle 25">
            <a:extLst>
              <a:ext uri="{FF2B5EF4-FFF2-40B4-BE49-F238E27FC236}">
                <a16:creationId xmlns="" xmlns:a16="http://schemas.microsoft.com/office/drawing/2014/main" id="{52E0AAF6-B865-4047-B6A7-D782DAFE8777}"/>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Text Placeholder 5">
            <a:extLst>
              <a:ext uri="{FF2B5EF4-FFF2-40B4-BE49-F238E27FC236}">
                <a16:creationId xmlns="" xmlns:a16="http://schemas.microsoft.com/office/drawing/2014/main" id="{A1AE3668-C9B2-4753-8E8F-2FCCD56C89F1}"/>
              </a:ext>
            </a:extLst>
          </p:cNvPr>
          <p:cNvSpPr>
            <a:spLocks noGrp="1"/>
          </p:cNvSpPr>
          <p:nvPr>
            <p:ph type="body" sz="quarter" idx="10" hasCustomPrompt="1"/>
          </p:nvPr>
        </p:nvSpPr>
        <p:spPr>
          <a:xfrm>
            <a:off x="423123" y="990600"/>
            <a:ext cx="4936560" cy="4648200"/>
          </a:xfrm>
        </p:spPr>
        <p:txBody>
          <a:bodyPr anchor="ctr"/>
          <a:lstStyle>
            <a:lvl1pPr>
              <a:defRPr sz="3600" b="1">
                <a:solidFill>
                  <a:schemeClr val="bg1"/>
                </a:solidFill>
                <a:latin typeface="+mj-lt"/>
              </a:defRPr>
            </a:lvl1pPr>
          </a:lstStyle>
          <a:p>
            <a:pPr lvl="0"/>
            <a:r>
              <a:rPr lang="en-US"/>
              <a:t>EDIT MASTER TEXT STYLES</a:t>
            </a:r>
          </a:p>
        </p:txBody>
      </p:sp>
      <p:sp>
        <p:nvSpPr>
          <p:cNvPr id="28" name="Picture Placeholder 3">
            <a:extLst>
              <a:ext uri="{FF2B5EF4-FFF2-40B4-BE49-F238E27FC236}">
                <a16:creationId xmlns="" xmlns:a16="http://schemas.microsoft.com/office/drawing/2014/main" id="{DDB4C899-D534-4CE0-A336-57D64E3088FF}"/>
              </a:ext>
            </a:extLst>
          </p:cNvPr>
          <p:cNvSpPr>
            <a:spLocks noGrp="1"/>
          </p:cNvSpPr>
          <p:nvPr>
            <p:ph type="pic" sz="quarter" idx="14"/>
          </p:nvPr>
        </p:nvSpPr>
        <p:spPr>
          <a:xfrm>
            <a:off x="5700712" y="990600"/>
            <a:ext cx="1883738" cy="1884191"/>
          </a:xfrm>
          <a:solidFill>
            <a:schemeClr val="accent1">
              <a:lumMod val="20000"/>
              <a:lumOff val="80000"/>
            </a:schemeClr>
          </a:solidFill>
        </p:spPr>
        <p:txBody>
          <a:bodyPr/>
          <a:lstStyle/>
          <a:p>
            <a:endParaRPr lang="en-GB"/>
          </a:p>
        </p:txBody>
      </p:sp>
      <p:pic>
        <p:nvPicPr>
          <p:cNvPr id="29" name="Picture 28">
            <a:extLst>
              <a:ext uri="{FF2B5EF4-FFF2-40B4-BE49-F238E27FC236}">
                <a16:creationId xmlns="" xmlns:a16="http://schemas.microsoft.com/office/drawing/2014/main" id="{831847F0-9766-46D6-B54C-04D5D50924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17305" y="6101135"/>
            <a:ext cx="609601" cy="566364"/>
          </a:xfrm>
          <a:prstGeom prst="rect">
            <a:avLst/>
          </a:prstGeom>
        </p:spPr>
      </p:pic>
    </p:spTree>
    <p:extLst>
      <p:ext uri="{BB962C8B-B14F-4D97-AF65-F5344CB8AC3E}">
        <p14:creationId xmlns:p14="http://schemas.microsoft.com/office/powerpoint/2010/main" val="188909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sp>
        <p:nvSpPr>
          <p:cNvPr id="14" name="Rectangle 13"/>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0" name="Rectangle 19"/>
          <p:cNvSpPr/>
          <p:nvPr userDrawn="1"/>
        </p:nvSpPr>
        <p:spPr>
          <a:xfrm>
            <a:off x="5700712" y="990600"/>
            <a:ext cx="1883738" cy="18841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2" name="Rectangle 21"/>
          <p:cNvSpPr/>
          <p:nvPr userDrawn="1"/>
        </p:nvSpPr>
        <p:spPr>
          <a:xfrm>
            <a:off x="7696030" y="1600165"/>
            <a:ext cx="1274400" cy="12746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3" name="Rectangle 22"/>
          <p:cNvSpPr/>
          <p:nvPr userDrawn="1"/>
        </p:nvSpPr>
        <p:spPr>
          <a:xfrm>
            <a:off x="8468029" y="2996608"/>
            <a:ext cx="1770313" cy="17703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4" name="Rectangle 23"/>
          <p:cNvSpPr/>
          <p:nvPr userDrawn="1"/>
        </p:nvSpPr>
        <p:spPr>
          <a:xfrm>
            <a:off x="5700711" y="2996608"/>
            <a:ext cx="2641555" cy="26421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6" name="Rectangle 25">
            <a:extLst>
              <a:ext uri="{FF2B5EF4-FFF2-40B4-BE49-F238E27FC236}">
                <a16:creationId xmlns="" xmlns:a16="http://schemas.microsoft.com/office/drawing/2014/main" id="{D9BCF126-1A45-4323-A884-8B0FB46BBEA5}"/>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 xmlns:a16="http://schemas.microsoft.com/office/drawing/2014/main" id="{DC3353D7-84D2-4450-8907-564FE29182B2}"/>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Slide Number Placeholder 8">
            <a:extLst>
              <a:ext uri="{FF2B5EF4-FFF2-40B4-BE49-F238E27FC236}">
                <a16:creationId xmlns="" xmlns:a16="http://schemas.microsoft.com/office/drawing/2014/main" id="{60CA5766-F02A-40F7-8085-E575E4796490}"/>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pic>
        <p:nvPicPr>
          <p:cNvPr id="29" name="Picture 28">
            <a:extLst>
              <a:ext uri="{FF2B5EF4-FFF2-40B4-BE49-F238E27FC236}">
                <a16:creationId xmlns="" xmlns:a16="http://schemas.microsoft.com/office/drawing/2014/main" id="{F7DA182D-4648-43E5-B33B-C8EE94E8D2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2863" y="6101135"/>
            <a:ext cx="558484" cy="566364"/>
          </a:xfrm>
          <a:prstGeom prst="rect">
            <a:avLst/>
          </a:prstGeom>
        </p:spPr>
      </p:pic>
      <p:sp>
        <p:nvSpPr>
          <p:cNvPr id="33" name="Rectangle 32">
            <a:extLst>
              <a:ext uri="{FF2B5EF4-FFF2-40B4-BE49-F238E27FC236}">
                <a16:creationId xmlns="" xmlns:a16="http://schemas.microsoft.com/office/drawing/2014/main" id="{CC909508-71D4-4C94-A0C4-459A2B3059ED}"/>
              </a:ext>
            </a:extLst>
          </p:cNvPr>
          <p:cNvSpPr/>
          <p:nvPr userDrawn="1"/>
        </p:nvSpPr>
        <p:spPr>
          <a:xfrm>
            <a:off x="194199" y="712902"/>
            <a:ext cx="5394933"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Text Placeholder 5">
            <a:extLst>
              <a:ext uri="{FF2B5EF4-FFF2-40B4-BE49-F238E27FC236}">
                <a16:creationId xmlns="" xmlns:a16="http://schemas.microsoft.com/office/drawing/2014/main" id="{8EA06FF1-9AEF-4DB4-9E37-EB585127DD90}"/>
              </a:ext>
            </a:extLst>
          </p:cNvPr>
          <p:cNvSpPr>
            <a:spLocks noGrp="1"/>
          </p:cNvSpPr>
          <p:nvPr>
            <p:ph type="body" sz="quarter" idx="10" hasCustomPrompt="1"/>
          </p:nvPr>
        </p:nvSpPr>
        <p:spPr>
          <a:xfrm>
            <a:off x="423123" y="990600"/>
            <a:ext cx="4936560" cy="4648200"/>
          </a:xfrm>
        </p:spPr>
        <p:txBody>
          <a:bodyPr anchor="ctr"/>
          <a:lstStyle>
            <a:lvl1pPr>
              <a:defRPr sz="3600" b="1">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31086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ic Body">
    <p:bg>
      <p:bgRef idx="1001">
        <a:schemeClr val="bg1"/>
      </p:bgRef>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75094" y="691755"/>
            <a:ext cx="111724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4" name="Subtitle 2"/>
          <p:cNvSpPr>
            <a:spLocks noGrp="1"/>
          </p:cNvSpPr>
          <p:nvPr>
            <p:ph type="subTitle" idx="1" hasCustomPrompt="1"/>
          </p:nvPr>
        </p:nvSpPr>
        <p:spPr>
          <a:xfrm>
            <a:off x="575094" y="1379796"/>
            <a:ext cx="11172406" cy="4792409"/>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 xmlns:a16="http://schemas.microsoft.com/office/drawing/2014/main" id="{131148DF-03E7-4D76-AF0C-AF66DADBC77F}"/>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 xmlns:a16="http://schemas.microsoft.com/office/drawing/2014/main" id="{FD162FDE-38FF-4A1F-9A1B-53894723F77F}"/>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 xmlns:a16="http://schemas.microsoft.com/office/drawing/2014/main" id="{AC561ECD-F245-454A-AF50-5DBC4E36D956}"/>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Tree>
    <p:extLst>
      <p:ext uri="{BB962C8B-B14F-4D97-AF65-F5344CB8AC3E}">
        <p14:creationId xmlns:p14="http://schemas.microsoft.com/office/powerpoint/2010/main" val="61635886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 xmlns:a16="http://schemas.microsoft.com/office/drawing/2014/main" id="{5D0A764D-A63E-4DD4-BE15-A047D8393E78}"/>
              </a:ext>
            </a:extLst>
          </p:cNvPr>
          <p:cNvSpPr>
            <a:spLocks noGrp="1"/>
          </p:cNvSpPr>
          <p:nvPr>
            <p:ph type="ctrTitle" hasCustomPrompt="1"/>
          </p:nvPr>
        </p:nvSpPr>
        <p:spPr>
          <a:xfrm>
            <a:off x="575094" y="691755"/>
            <a:ext cx="11172406" cy="603646"/>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 xmlns:a16="http://schemas.microsoft.com/office/drawing/2014/main" id="{AD17A550-1D96-4F3B-B785-DC79A6BFF59A}"/>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 xmlns:a16="http://schemas.microsoft.com/office/drawing/2014/main" id="{F8E965A7-FB3E-4C18-B856-336B55D2A8F5}"/>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 xmlns:a16="http://schemas.microsoft.com/office/drawing/2014/main" id="{BB3EF80F-DEB0-4F21-B5DC-3DDA63D6B6D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
        <p:nvSpPr>
          <p:cNvPr id="17" name="Media Placeholder 4">
            <a:extLst>
              <a:ext uri="{FF2B5EF4-FFF2-40B4-BE49-F238E27FC236}">
                <a16:creationId xmlns="" xmlns:a16="http://schemas.microsoft.com/office/drawing/2014/main" id="{EFB354F1-D55D-4B91-A7C1-14F30A76A174}"/>
              </a:ext>
            </a:extLst>
          </p:cNvPr>
          <p:cNvSpPr>
            <a:spLocks noGrp="1"/>
          </p:cNvSpPr>
          <p:nvPr>
            <p:ph type="media" sz="quarter" idx="10"/>
          </p:nvPr>
        </p:nvSpPr>
        <p:spPr>
          <a:xfrm>
            <a:off x="575094" y="1371600"/>
            <a:ext cx="11172405" cy="4821238"/>
          </a:xfrm>
          <a:ln w="28575">
            <a:solidFill>
              <a:schemeClr val="bg2"/>
            </a:solidFill>
          </a:ln>
        </p:spPr>
        <p:txBody>
          <a:bodyPr/>
          <a:lstStyle/>
          <a:p>
            <a:endParaRPr lang="en-GB"/>
          </a:p>
        </p:txBody>
      </p:sp>
    </p:spTree>
    <p:extLst>
      <p:ext uri="{BB962C8B-B14F-4D97-AF65-F5344CB8AC3E}">
        <p14:creationId xmlns:p14="http://schemas.microsoft.com/office/powerpoint/2010/main" val="7377618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 - 2 column">
    <p:spTree>
      <p:nvGrpSpPr>
        <p:cNvPr id="1" name=""/>
        <p:cNvGrpSpPr/>
        <p:nvPr/>
      </p:nvGrpSpPr>
      <p:grpSpPr>
        <a:xfrm>
          <a:off x="0" y="0"/>
          <a:ext cx="0" cy="0"/>
          <a:chOff x="0" y="0"/>
          <a:chExt cx="0" cy="0"/>
        </a:xfrm>
      </p:grpSpPr>
      <p:sp>
        <p:nvSpPr>
          <p:cNvPr id="18" name="Content Placeholder 4"/>
          <p:cNvSpPr>
            <a:spLocks noGrp="1"/>
          </p:cNvSpPr>
          <p:nvPr>
            <p:ph sz="quarter" idx="10"/>
          </p:nvPr>
        </p:nvSpPr>
        <p:spPr>
          <a:xfrm>
            <a:off x="6400800" y="691755"/>
            <a:ext cx="5080000" cy="5480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Rectangle 12"/>
          <p:cNvSpPr/>
          <p:nvPr userDrawn="1"/>
        </p:nvSpPr>
        <p:spPr>
          <a:xfrm>
            <a:off x="6" y="0"/>
            <a:ext cx="12192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 xmlns:a16="http://schemas.microsoft.com/office/drawing/2014/main" id="{1C9EA62D-1338-4E32-B1A9-82F0FF1EA2D3}"/>
              </a:ext>
            </a:extLst>
          </p:cNvPr>
          <p:cNvSpPr/>
          <p:nvPr userDrawn="1"/>
        </p:nvSpPr>
        <p:spPr>
          <a:xfrm>
            <a:off x="194199" y="6328298"/>
            <a:ext cx="3392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 xmlns:a16="http://schemas.microsoft.com/office/drawing/2014/main" id="{A7D47DF8-DD2A-42E6-8B13-F13B0BE0E753}"/>
              </a:ext>
            </a:extLst>
          </p:cNvPr>
          <p:cNvSpPr/>
          <p:nvPr userDrawn="1"/>
        </p:nvSpPr>
        <p:spPr>
          <a:xfrm>
            <a:off x="575094" y="6477000"/>
            <a:ext cx="190500"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 xmlns:a16="http://schemas.microsoft.com/office/drawing/2014/main" id="{57C5FFB4-66FA-4FDC-B912-386673C237C3}"/>
              </a:ext>
            </a:extLst>
          </p:cNvPr>
          <p:cNvSpPr>
            <a:spLocks noGrp="1"/>
          </p:cNvSpPr>
          <p:nvPr>
            <p:ph type="sldNum" sz="quarter" idx="4"/>
          </p:nvPr>
        </p:nvSpPr>
        <p:spPr>
          <a:xfrm>
            <a:off x="62440" y="6392609"/>
            <a:ext cx="607904" cy="210578"/>
          </a:xfrm>
          <a:prstGeom prst="rect">
            <a:avLst/>
          </a:prstGeom>
        </p:spPr>
        <p:txBody>
          <a:bodyPr anchor="ctr"/>
          <a:lstStyle>
            <a:lvl1pPr algn="ctr">
              <a:defRPr sz="1000">
                <a:solidFill>
                  <a:schemeClr val="bg1"/>
                </a:solidFill>
              </a:defRPr>
            </a:lvl1pPr>
          </a:lstStyle>
          <a:p>
            <a:fld id="{E1C3621B-6C8A-6941-9CAD-B981455913CB}" type="slidenum">
              <a:rPr lang="en-US" smtClean="0"/>
              <a:pPr/>
              <a:t>‹#›</a:t>
            </a:fld>
            <a:endParaRPr lang="en-US"/>
          </a:p>
        </p:txBody>
      </p:sp>
      <p:sp>
        <p:nvSpPr>
          <p:cNvPr id="16" name="Title 1">
            <a:extLst>
              <a:ext uri="{FF2B5EF4-FFF2-40B4-BE49-F238E27FC236}">
                <a16:creationId xmlns="" xmlns:a16="http://schemas.microsoft.com/office/drawing/2014/main" id="{552AC8C5-4BEE-40A4-8A13-A5FB96859B82}"/>
              </a:ext>
            </a:extLst>
          </p:cNvPr>
          <p:cNvSpPr>
            <a:spLocks noGrp="1"/>
          </p:cNvSpPr>
          <p:nvPr>
            <p:ph type="ctrTitle" hasCustomPrompt="1"/>
          </p:nvPr>
        </p:nvSpPr>
        <p:spPr>
          <a:xfrm>
            <a:off x="575094" y="691754"/>
            <a:ext cx="5559006" cy="844945"/>
          </a:xfrm>
        </p:spPr>
        <p:txBody>
          <a:bodyPr anchor="t">
            <a:noAutofit/>
          </a:bodyPr>
          <a:lstStyle>
            <a:lvl1pPr algn="l">
              <a:defRPr sz="3000" b="0" i="0" cap="none">
                <a:solidFill>
                  <a:schemeClr val="tx1"/>
                </a:solidFill>
                <a:latin typeface="Flama-Extrabold"/>
                <a:cs typeface="Flama-Extrabold"/>
              </a:defRPr>
            </a:lvl1pPr>
          </a:lstStyle>
          <a:p>
            <a:r>
              <a:rPr lang="en-US"/>
              <a:t>CLICK TO EDIT MASTER TITLE</a:t>
            </a:r>
          </a:p>
        </p:txBody>
      </p:sp>
      <p:sp>
        <p:nvSpPr>
          <p:cNvPr id="17" name="Subtitle 2">
            <a:extLst>
              <a:ext uri="{FF2B5EF4-FFF2-40B4-BE49-F238E27FC236}">
                <a16:creationId xmlns="" xmlns:a16="http://schemas.microsoft.com/office/drawing/2014/main" id="{594EDAC7-D8A8-4CCA-A7C1-7855A728988F}"/>
              </a:ext>
            </a:extLst>
          </p:cNvPr>
          <p:cNvSpPr>
            <a:spLocks noGrp="1"/>
          </p:cNvSpPr>
          <p:nvPr>
            <p:ph type="subTitle" idx="1" hasCustomPrompt="1"/>
          </p:nvPr>
        </p:nvSpPr>
        <p:spPr>
          <a:xfrm>
            <a:off x="575094" y="1727200"/>
            <a:ext cx="5559006" cy="4445005"/>
          </a:xfrm>
        </p:spPr>
        <p:txBody>
          <a:bodyPr>
            <a:noAutofit/>
          </a:bodyPr>
          <a:lstStyle>
            <a:lvl1pPr marL="0" indent="0" algn="l">
              <a:lnSpc>
                <a:spcPct val="90000"/>
              </a:lnSpc>
              <a:buNone/>
              <a:defRPr sz="1600" b="0" i="0" cap="none">
                <a:solidFill>
                  <a:srgbClr val="1E3250"/>
                </a:solidFill>
                <a:latin typeface="Flama-Light"/>
                <a:cs typeface="Flam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a:t>
            </a:r>
          </a:p>
        </p:txBody>
      </p:sp>
    </p:spTree>
    <p:extLst>
      <p:ext uri="{BB962C8B-B14F-4D97-AF65-F5344CB8AC3E}">
        <p14:creationId xmlns:p14="http://schemas.microsoft.com/office/powerpoint/2010/main" val="70237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933" y="609600"/>
            <a:ext cx="11653411" cy="939800"/>
          </a:xfrm>
          <a:prstGeom prst="rect">
            <a:avLst/>
          </a:prstGeom>
        </p:spPr>
        <p:txBody>
          <a:bodyPr vert="horz" lIns="91440" tIns="45720" rIns="91440" bIns="45720" rtlCol="0" anchor="t">
            <a:noAutofit/>
          </a:bodyPr>
          <a:lstStyle/>
          <a:p>
            <a:r>
              <a:rPr lang="en-US"/>
              <a:t>CLICK TO EDIT </a:t>
            </a:r>
            <a:br>
              <a:rPr lang="en-US"/>
            </a:br>
            <a:r>
              <a:rPr lang="en-US"/>
              <a:t>MASTER TITLE</a:t>
            </a:r>
          </a:p>
        </p:txBody>
      </p:sp>
      <p:sp>
        <p:nvSpPr>
          <p:cNvPr id="3" name="Text Placeholder 2"/>
          <p:cNvSpPr>
            <a:spLocks noGrp="1"/>
          </p:cNvSpPr>
          <p:nvPr>
            <p:ph type="body" idx="1"/>
          </p:nvPr>
        </p:nvSpPr>
        <p:spPr>
          <a:xfrm>
            <a:off x="264913" y="2133607"/>
            <a:ext cx="11647144" cy="3546475"/>
          </a:xfrm>
          <a:prstGeom prst="rect">
            <a:avLst/>
          </a:prstGeom>
        </p:spPr>
        <p:txBody>
          <a:bodyPr vert="horz" lIns="91440" tIns="45720" rIns="91440" bIns="45720" numCol="1"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8"/>
          <p:cNvSpPr>
            <a:spLocks noGrp="1"/>
          </p:cNvSpPr>
          <p:nvPr>
            <p:ph type="sldNum" sz="quarter" idx="4"/>
          </p:nvPr>
        </p:nvSpPr>
        <p:spPr>
          <a:xfrm>
            <a:off x="318620" y="6156946"/>
            <a:ext cx="632513" cy="457200"/>
          </a:xfrm>
          <a:prstGeom prst="rect">
            <a:avLst/>
          </a:prstGeom>
        </p:spPr>
        <p:txBody>
          <a:bodyPr anchor="ctr"/>
          <a:lstStyle>
            <a:lvl1pPr algn="ctr">
              <a:defRPr/>
            </a:lvl1pPr>
          </a:lstStyle>
          <a:p>
            <a:fld id="{E1C3621B-6C8A-6941-9CAD-B981455913CB}" type="slidenum">
              <a:rPr lang="en-US" smtClean="0">
                <a:solidFill>
                  <a:srgbClr val="1E3250"/>
                </a:solidFill>
              </a:rPr>
              <a:pPr/>
              <a:t>‹#›</a:t>
            </a:fld>
            <a:endParaRPr lang="en-US">
              <a:solidFill>
                <a:srgbClr val="1E3250"/>
              </a:solidFill>
            </a:endParaRPr>
          </a:p>
        </p:txBody>
      </p:sp>
    </p:spTree>
    <p:extLst>
      <p:ext uri="{BB962C8B-B14F-4D97-AF65-F5344CB8AC3E}">
        <p14:creationId xmlns:p14="http://schemas.microsoft.com/office/powerpoint/2010/main" val="710567782"/>
      </p:ext>
    </p:extLst>
  </p:cSld>
  <p:clrMap bg1="lt1" tx1="dk1" bg2="lt2" tx2="dk2" accent1="accent1" accent2="accent2" accent3="accent3" accent4="accent4" accent5="accent5" accent6="accent6" hlink="hlink" folHlink="folHlink"/>
  <p:sldLayoutIdLst>
    <p:sldLayoutId id="2147483780" r:id="rId1"/>
    <p:sldLayoutId id="2147483787" r:id="rId2"/>
    <p:sldLayoutId id="2147483785" r:id="rId3"/>
    <p:sldLayoutId id="2147483768" r:id="rId4"/>
    <p:sldLayoutId id="2147483769" r:id="rId5"/>
    <p:sldLayoutId id="2147483723" r:id="rId6"/>
    <p:sldLayoutId id="2147483764" r:id="rId7"/>
    <p:sldLayoutId id="2147483795" r:id="rId8"/>
    <p:sldLayoutId id="2147483765" r:id="rId9"/>
    <p:sldLayoutId id="2147483681" r:id="rId10"/>
    <p:sldLayoutId id="2147483784" r:id="rId11"/>
    <p:sldLayoutId id="2147483774" r:id="rId12"/>
    <p:sldLayoutId id="2147483777" r:id="rId13"/>
    <p:sldLayoutId id="2147483778" r:id="rId14"/>
    <p:sldLayoutId id="2147483793" r:id="rId15"/>
    <p:sldLayoutId id="2147483786" r:id="rId16"/>
    <p:sldLayoutId id="2147483679" r:id="rId17"/>
    <p:sldLayoutId id="2147483680" r:id="rId18"/>
  </p:sldLayoutIdLst>
  <p:hf hdr="0" ftr="0" dt="0"/>
  <p:txStyles>
    <p:titleStyle>
      <a:lvl1pPr algn="l" defTabSz="457200" rtl="0" eaLnBrk="1" latinLnBrk="0" hangingPunct="1">
        <a:lnSpc>
          <a:spcPct val="90000"/>
        </a:lnSpc>
        <a:spcBef>
          <a:spcPct val="0"/>
        </a:spcBef>
        <a:buNone/>
        <a:defRPr sz="3200" b="1" i="0" kern="1200">
          <a:solidFill>
            <a:srgbClr val="1E3250"/>
          </a:solidFill>
          <a:latin typeface="+mj-lt"/>
          <a:ea typeface="+mj-ea"/>
          <a:cs typeface="Calibri" panose="020F0502020204030204" pitchFamily="34" charset="0"/>
        </a:defRPr>
      </a:lvl1pPr>
    </p:titleStyle>
    <p:body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C92F5A-5450-4898-8300-BFA88083D27C}"/>
              </a:ext>
            </a:extLst>
          </p:cNvPr>
          <p:cNvSpPr>
            <a:spLocks noGrp="1"/>
          </p:cNvSpPr>
          <p:nvPr>
            <p:ph type="ctrTitle"/>
          </p:nvPr>
        </p:nvSpPr>
        <p:spPr>
          <a:xfrm>
            <a:off x="914400" y="1371600"/>
            <a:ext cx="7315200" cy="4114800"/>
          </a:xfrm>
        </p:spPr>
        <p:txBody>
          <a:bodyPr/>
          <a:lstStyle/>
          <a:p>
            <a:pPr>
              <a:spcBef>
                <a:spcPts val="1200"/>
              </a:spcBef>
              <a:spcAft>
                <a:spcPts val="1200"/>
              </a:spcAft>
            </a:pPr>
            <a:r>
              <a:rPr lang="fr-FR" sz="3600" b="1" dirty="0">
                <a:latin typeface="Verdana" panose="020B0604030504040204" pitchFamily="34" charset="0"/>
                <a:ea typeface="Verdana" panose="020B0604030504040204" pitchFamily="34" charset="0"/>
                <a:cs typeface="Verdana" panose="020B0604030504040204" pitchFamily="34" charset="0"/>
              </a:rPr>
              <a:t>BOÎTE À OUTILS SUR LE TRAVAIL DÉCENT </a:t>
            </a:r>
            <a:r>
              <a:rPr lang="fr-FR" sz="3600" b="1" dirty="0" smtClean="0">
                <a:latin typeface="Verdana" panose="020B0604030504040204" pitchFamily="34" charset="0"/>
                <a:ea typeface="Verdana" panose="020B0604030504040204" pitchFamily="34" charset="0"/>
                <a:cs typeface="Verdana" panose="020B0604030504040204" pitchFamily="34" charset="0"/>
              </a:rPr>
              <a:t>POUR L’APPROVISIONNEMENT </a:t>
            </a:r>
            <a:r>
              <a:rPr lang="fr-FR" sz="3600" b="1" dirty="0">
                <a:latin typeface="Verdana" panose="020B0604030504040204" pitchFamily="34" charset="0"/>
                <a:ea typeface="Verdana" panose="020B0604030504040204" pitchFamily="34" charset="0"/>
                <a:cs typeface="Verdana" panose="020B0604030504040204" pitchFamily="34" charset="0"/>
              </a:rPr>
              <a:t>DURABLE</a:t>
            </a:r>
            <a:r>
              <a:rPr lang="fr-FR" sz="3600" dirty="0">
                <a:latin typeface="Verdana" panose="020B0604030504040204" pitchFamily="34" charset="0"/>
                <a:ea typeface="Verdana" panose="020B0604030504040204" pitchFamily="34" charset="0"/>
                <a:cs typeface="Verdana" panose="020B0604030504040204" pitchFamily="34" charset="0"/>
              </a:rPr>
              <a:t> </a:t>
            </a:r>
            <a:br>
              <a:rPr lang="fr-FR" sz="3600" dirty="0">
                <a:latin typeface="Verdana" panose="020B0604030504040204" pitchFamily="34" charset="0"/>
                <a:ea typeface="Verdana" panose="020B0604030504040204" pitchFamily="34" charset="0"/>
                <a:cs typeface="Verdana" panose="020B0604030504040204" pitchFamily="34" charset="0"/>
              </a:rPr>
            </a:br>
            <a:r>
              <a:rPr lang="fr-FR" sz="3600" dirty="0" smtClean="0">
                <a:latin typeface="Verdana" panose="020B0604030504040204" pitchFamily="34" charset="0"/>
                <a:ea typeface="Verdana" panose="020B0604030504040204" pitchFamily="34" charset="0"/>
                <a:cs typeface="Verdana" panose="020B0604030504040204" pitchFamily="34" charset="0"/>
              </a:rPr>
              <a:t/>
            </a:r>
            <a:br>
              <a:rPr lang="fr-FR" sz="3600" dirty="0" smtClean="0">
                <a:latin typeface="Verdana" panose="020B0604030504040204" pitchFamily="34" charset="0"/>
                <a:ea typeface="Verdana" panose="020B0604030504040204" pitchFamily="34" charset="0"/>
                <a:cs typeface="Verdana" panose="020B0604030504040204" pitchFamily="34" charset="0"/>
              </a:rPr>
            </a:br>
            <a:r>
              <a:rPr lang="fr-FR" sz="3600" b="1" dirty="0">
                <a:solidFill>
                  <a:srgbClr val="FF0000"/>
                </a:solidFill>
                <a:latin typeface="Verdana" panose="020B0604030504040204" pitchFamily="34" charset="0"/>
                <a:ea typeface="Verdana" panose="020B0604030504040204" pitchFamily="34" charset="0"/>
                <a:cs typeface="Verdana" panose="020B0604030504040204" pitchFamily="34" charset="0"/>
              </a:rPr>
              <a:t>GUIDE DE L’ANIMATEUR </a:t>
            </a:r>
            <a:r>
              <a:rPr lang="fr-FR" sz="3600" b="1" dirty="0">
                <a:solidFill>
                  <a:prstClr val="white"/>
                </a:solidFill>
                <a:latin typeface="Verdana" panose="020B0604030504040204" pitchFamily="34" charset="0"/>
                <a:ea typeface="Verdana" panose="020B0604030504040204" pitchFamily="34" charset="0"/>
                <a:cs typeface="Verdana" panose="020B0604030504040204" pitchFamily="34" charset="0"/>
              </a:rPr>
              <a:t/>
            </a:r>
            <a:br>
              <a:rPr lang="fr-FR" sz="3600" b="1" dirty="0">
                <a:solidFill>
                  <a:prstClr val="white"/>
                </a:solidFill>
                <a:latin typeface="Verdana" panose="020B0604030504040204" pitchFamily="34" charset="0"/>
                <a:ea typeface="Verdana" panose="020B0604030504040204" pitchFamily="34" charset="0"/>
                <a:cs typeface="Verdana" panose="020B0604030504040204" pitchFamily="34" charset="0"/>
              </a:rPr>
            </a:br>
            <a:r>
              <a:rPr lang="fr-FR" sz="3600" b="1" dirty="0">
                <a:solidFill>
                  <a:prstClr val="white"/>
                </a:solidFill>
                <a:latin typeface="Verdana" panose="020B0604030504040204" pitchFamily="34" charset="0"/>
                <a:ea typeface="Verdana" panose="020B0604030504040204" pitchFamily="34" charset="0"/>
                <a:cs typeface="Verdana" panose="020B0604030504040204" pitchFamily="34" charset="0"/>
              </a:rPr>
              <a:t>(EXERCICES DE </a:t>
            </a:r>
            <a:r>
              <a:rPr lang="fr-FR" sz="36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FORMATION)</a:t>
            </a:r>
            <a:endParaRPr lang="fr-FR" sz="3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5829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10</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xmlns=""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b="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lvl="0"/>
            <a:r>
              <a:rPr lang="fr-FR" sz="3200" b="1" dirty="0">
                <a:solidFill>
                  <a:prstClr val="white"/>
                </a:solidFill>
                <a:latin typeface="Verdana" panose="020B0604030504040204" pitchFamily="34" charset="0"/>
                <a:ea typeface="Verdana" panose="020B0604030504040204" pitchFamily="34" charset="0"/>
                <a:cs typeface="Verdana" panose="020B0604030504040204" pitchFamily="34" charset="0"/>
              </a:rPr>
              <a:t>EXERCICE n° 2</a:t>
            </a:r>
          </a:p>
          <a:p>
            <a:pPr lvl="0"/>
            <a:r>
              <a:rPr lang="fr-FR" sz="3200" dirty="0">
                <a:solidFill>
                  <a:prstClr val="white"/>
                </a:solidFill>
                <a:latin typeface="Verdana" panose="020B0604030504040204" pitchFamily="34" charset="0"/>
                <a:ea typeface="Verdana" panose="020B0604030504040204" pitchFamily="34" charset="0"/>
                <a:cs typeface="Verdana" panose="020B0604030504040204" pitchFamily="34" charset="0"/>
              </a:rPr>
              <a:t>POURQUOI EST-IL IMPORTANT DE PROMOUVOIR LE TRAVAIL DÉCENT POUR TOUS ?</a:t>
            </a:r>
          </a:p>
        </p:txBody>
      </p:sp>
    </p:spTree>
    <p:extLst>
      <p:ext uri="{BB962C8B-B14F-4D97-AF65-F5344CB8AC3E}">
        <p14:creationId xmlns:p14="http://schemas.microsoft.com/office/powerpoint/2010/main" val="3624340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465493"/>
            <a:ext cx="11172406" cy="4927116"/>
          </a:xfrm>
        </p:spPr>
        <p:txBody>
          <a:bodyPr/>
          <a:lstStyle/>
          <a:p>
            <a:endParaRPr lang="en-GB" b="1" dirty="0"/>
          </a:p>
          <a:p>
            <a:r>
              <a:rPr lang="fr-FR" b="1" dirty="0">
                <a:latin typeface="Verdana" panose="020B0604030504040204" pitchFamily="34" charset="0"/>
                <a:ea typeface="Verdana" panose="020B0604030504040204" pitchFamily="34" charset="0"/>
                <a:cs typeface="Verdana" panose="020B0604030504040204" pitchFamily="34" charset="0"/>
              </a:rPr>
              <a:t>Objectif de l’exercice :</a:t>
            </a:r>
          </a:p>
          <a:p>
            <a:pPr>
              <a:spcAft>
                <a:spcPts val="1200"/>
              </a:spcAft>
            </a:pPr>
            <a:r>
              <a:rPr lang="fr-FR" dirty="0">
                <a:latin typeface="Verdana" panose="020B0604030504040204" pitchFamily="34" charset="0"/>
                <a:ea typeface="Verdana" panose="020B0604030504040204" pitchFamily="34" charset="0"/>
                <a:cs typeface="Verdana" panose="020B0604030504040204" pitchFamily="34" charset="0"/>
              </a:rPr>
              <a:t>Discuter avec les responsables des achats des principaux arguments en faveur de l’importance du travail décent pour tous dans les chaînes d’approvisionnement.</a:t>
            </a:r>
          </a:p>
          <a:p>
            <a:r>
              <a:rPr lang="fr-FR" b="1" dirty="0">
                <a:latin typeface="Verdana" panose="020B0604030504040204" pitchFamily="34" charset="0"/>
                <a:ea typeface="Verdana" panose="020B0604030504040204" pitchFamily="34" charset="0"/>
                <a:cs typeface="Verdana" panose="020B0604030504040204" pitchFamily="34" charset="0"/>
              </a:rPr>
              <a:t>Préparation : </a:t>
            </a:r>
          </a:p>
          <a:p>
            <a:pPr marL="285750" indent="-285750">
              <a:buFont typeface="Wingdings" panose="05000000000000000000" pitchFamily="2" charset="2"/>
              <a:buChar char="§"/>
            </a:pPr>
            <a:r>
              <a:rPr lang="fr-FR" sz="1500" dirty="0">
                <a:latin typeface="Verdana" panose="020B0604030504040204" pitchFamily="34" charset="0"/>
                <a:ea typeface="Verdana" panose="020B0604030504040204" pitchFamily="34" charset="0"/>
                <a:cs typeface="Verdana" panose="020B0604030504040204" pitchFamily="34" charset="0"/>
              </a:rPr>
              <a:t>Les questions d’ouverture sont présentées sur un écran ou un tableau blanc visible pendant toute la durée de la discussion.</a:t>
            </a:r>
          </a:p>
          <a:p>
            <a:pPr marL="285750" indent="-28575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Les participants discutent et réfléchissent aux questions en binôme</a:t>
            </a:r>
          </a:p>
          <a:p>
            <a:pPr marL="285750" indent="-28575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Les réponses sont présentées à l’ensemble du groupe</a:t>
            </a:r>
          </a:p>
          <a:p>
            <a:pPr marL="285750" indent="-285750">
              <a:spcAft>
                <a:spcPts val="1200"/>
              </a:spcAft>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Des diapositives informatives présentant des arguments clés sur les avantages de la promotion du travail décent sont ensuite présentées aux participants </a:t>
            </a:r>
          </a:p>
          <a:p>
            <a:r>
              <a:rPr lang="fr-FR" b="1" dirty="0">
                <a:latin typeface="Verdana" panose="020B0604030504040204" pitchFamily="34" charset="0"/>
                <a:ea typeface="Verdana" panose="020B0604030504040204" pitchFamily="34" charset="0"/>
                <a:cs typeface="Verdana" panose="020B0604030504040204" pitchFamily="34" charset="0"/>
              </a:rPr>
              <a:t>Chronométrage :</a:t>
            </a:r>
          </a:p>
          <a:p>
            <a:r>
              <a:rPr lang="fr-FR" b="1" dirty="0">
                <a:latin typeface="Verdana" panose="020B0604030504040204" pitchFamily="34" charset="0"/>
                <a:ea typeface="Verdana" panose="020B0604030504040204" pitchFamily="34" charset="0"/>
                <a:cs typeface="Verdana" panose="020B0604030504040204" pitchFamily="34" charset="0"/>
              </a:rPr>
              <a:t>Durée totale : 30 minutes</a:t>
            </a:r>
          </a:p>
          <a:p>
            <a:pPr marL="285750" indent="-28575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Discutez des questions en binôme (5 minutes)</a:t>
            </a:r>
          </a:p>
          <a:p>
            <a:pPr marL="285750" indent="-28575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Présentez votre réponse au groupe (5 minutes)</a:t>
            </a:r>
          </a:p>
          <a:p>
            <a:pPr marL="285750" indent="-28575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Présentez les diapositives (10 minutes)</a:t>
            </a:r>
          </a:p>
          <a:p>
            <a:pPr marL="285750" indent="-285750">
              <a:spcAft>
                <a:spcPts val="1200"/>
              </a:spcAft>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Réflexions en groupe (10 minutes)	</a:t>
            </a:r>
          </a:p>
          <a:p>
            <a:endParaRPr lang="en-GB" sz="1400" dirty="0">
              <a:latin typeface="Verdana" panose="020B0604030504040204" pitchFamily="34" charset="0"/>
              <a:ea typeface="Verdana" panose="020B0604030504040204" pitchFamily="34" charset="0"/>
              <a:cs typeface="Verdana" panose="020B0604030504040204" pitchFamily="34" charset="0"/>
            </a:endParaRPr>
          </a:p>
          <a:p>
            <a:endParaRPr lang="en-GB" sz="1400" dirty="0">
              <a:latin typeface="Verdana" panose="020B0604030504040204" pitchFamily="34" charset="0"/>
              <a:ea typeface="Verdana" panose="020B0604030504040204" pitchFamily="34" charset="0"/>
              <a:cs typeface="Verdana" panose="020B0604030504040204" pitchFamily="34" charset="0"/>
            </a:endParaRPr>
          </a:p>
          <a:p>
            <a:pPr lvl="1"/>
            <a:endParaRPr lang="en-GB" dirty="0">
              <a:latin typeface="Verdana" panose="020B0604030504040204" pitchFamily="34" charset="0"/>
              <a:ea typeface="Verdana" panose="020B0604030504040204" pitchFamily="34" charset="0"/>
              <a:cs typeface="Verdana" panose="020B0604030504040204" pitchFamily="34" charset="0"/>
            </a:endParaRPr>
          </a:p>
          <a:p>
            <a:endParaRPr lang="en-GB" dirty="0">
              <a:latin typeface="Verdana" panose="020B0604030504040204" pitchFamily="34" charset="0"/>
              <a:ea typeface="Verdana" panose="020B0604030504040204" pitchFamily="34" charset="0"/>
              <a:cs typeface="Verdana" panose="020B0604030504040204" pitchFamily="34" charset="0"/>
            </a:endParaRPr>
          </a:p>
          <a:p>
            <a:pPr>
              <a:spcBef>
                <a:spcPts val="0"/>
              </a:spcBef>
              <a:defRPr/>
            </a:pP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11</a:t>
            </a:fld>
            <a:endParaRPr lang="en-US" smtClean="0"/>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1056834"/>
          </a:xfrm>
        </p:spPr>
        <p:txBody>
          <a:bodyPr/>
          <a:lstStyle/>
          <a:p>
            <a:r>
              <a:rPr lang="fr-FR" sz="2600" b="1" dirty="0">
                <a:latin typeface="Verdana" panose="020B0604030504040204" pitchFamily="34" charset="0"/>
                <a:ea typeface="Verdana" panose="020B0604030504040204" pitchFamily="34" charset="0"/>
                <a:cs typeface="Verdana" panose="020B0604030504040204" pitchFamily="34" charset="0"/>
              </a:rPr>
              <a:t>POURQUOI EST-IL IMPORTANT DE PROMOUVOIR LE TRAVAIL DÉCENT POUR TOUS ? |  </a:t>
            </a:r>
            <a:r>
              <a:rPr lang="fr-FR" sz="2600" b="1" dirty="0">
                <a:solidFill>
                  <a:srgbClr val="FF0000"/>
                </a:solidFill>
                <a:latin typeface="Verdana" panose="020B0604030504040204" pitchFamily="34" charset="0"/>
                <a:ea typeface="Verdana" panose="020B0604030504040204" pitchFamily="34" charset="0"/>
                <a:cs typeface="Verdana" panose="020B0604030504040204" pitchFamily="34" charset="0"/>
              </a:rPr>
              <a:t>Guide de l’animateur </a:t>
            </a:r>
          </a:p>
        </p:txBody>
      </p:sp>
    </p:spTree>
    <p:extLst>
      <p:ext uri="{BB962C8B-B14F-4D97-AF65-F5344CB8AC3E}">
        <p14:creationId xmlns:p14="http://schemas.microsoft.com/office/powerpoint/2010/main" val="4238640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en-GB" sz="3200" b="1" dirty="0">
              <a:latin typeface="Verdana" panose="020B0604030504040204" pitchFamily="34" charset="0"/>
              <a:ea typeface="Verdana" panose="020B0604030504040204" pitchFamily="34" charset="0"/>
              <a:cs typeface="Verdana" panose="020B0604030504040204" pitchFamily="34" charset="0"/>
            </a:endParaRPr>
          </a:p>
          <a:p>
            <a:pPr>
              <a:spcAft>
                <a:spcPts val="1200"/>
              </a:spcAft>
            </a:pPr>
            <a:r>
              <a:rPr lang="fr-FR" sz="2800" b="1" dirty="0">
                <a:latin typeface="Verdana" panose="020B0604030504040204" pitchFamily="34" charset="0"/>
                <a:ea typeface="Verdana" panose="020B0604030504040204" pitchFamily="34" charset="0"/>
                <a:cs typeface="Verdana" panose="020B0604030504040204" pitchFamily="34" charset="0"/>
              </a:rPr>
              <a:t>Exercice :</a:t>
            </a:r>
          </a:p>
          <a:p>
            <a:pPr marL="457200" indent="-457200">
              <a:buFont typeface="Wingdings" panose="05000000000000000000" pitchFamily="2" charset="2"/>
              <a:buChar char="§"/>
            </a:pPr>
            <a:r>
              <a:rPr lang="fr-FR" sz="2800" dirty="0">
                <a:latin typeface="Verdana" panose="020B0604030504040204" pitchFamily="34" charset="0"/>
                <a:ea typeface="Verdana" panose="020B0604030504040204" pitchFamily="34" charset="0"/>
                <a:cs typeface="Verdana" panose="020B0604030504040204" pitchFamily="34" charset="0"/>
              </a:rPr>
              <a:t>Selon vous, quels seraient les avantages du travail décent dans votre chaîne d’approvisionnement ?</a:t>
            </a:r>
          </a:p>
          <a:p>
            <a:pPr marL="914400" lvl="1" indent="-457200" algn="l">
              <a:buFont typeface="Wingdings" panose="05000000000000000000" pitchFamily="2" charset="2"/>
              <a:buChar char="§"/>
            </a:pPr>
            <a:r>
              <a:rPr lang="fr-FR" sz="2800" dirty="0">
                <a:latin typeface="Verdana" panose="020B0604030504040204" pitchFamily="34" charset="0"/>
                <a:ea typeface="Verdana" panose="020B0604030504040204" pitchFamily="34" charset="0"/>
                <a:cs typeface="Verdana" panose="020B0604030504040204" pitchFamily="34" charset="0"/>
              </a:rPr>
              <a:t>Pour votre entreprise</a:t>
            </a:r>
          </a:p>
          <a:p>
            <a:pPr marL="914400" lvl="1" indent="-457200" algn="l">
              <a:buFont typeface="Wingdings" panose="05000000000000000000" pitchFamily="2" charset="2"/>
              <a:buChar char="§"/>
            </a:pPr>
            <a:r>
              <a:rPr lang="fr-FR" sz="2800" dirty="0">
                <a:latin typeface="Verdana" panose="020B0604030504040204" pitchFamily="34" charset="0"/>
                <a:ea typeface="Verdana" panose="020B0604030504040204" pitchFamily="34" charset="0"/>
                <a:cs typeface="Verdana" panose="020B0604030504040204" pitchFamily="34" charset="0"/>
              </a:rPr>
              <a:t>Pour vous et vos équipes d’achat</a:t>
            </a:r>
          </a:p>
          <a:p>
            <a:pPr marL="914400" lvl="1" indent="-457200" algn="l">
              <a:buFont typeface="Wingdings" panose="05000000000000000000" pitchFamily="2" charset="2"/>
              <a:buChar char="§"/>
            </a:pPr>
            <a:r>
              <a:rPr lang="fr-FR" sz="2800" dirty="0">
                <a:latin typeface="Verdana" panose="020B0604030504040204" pitchFamily="34" charset="0"/>
                <a:ea typeface="Verdana" panose="020B0604030504040204" pitchFamily="34" charset="0"/>
                <a:cs typeface="Verdana" panose="020B0604030504040204" pitchFamily="34" charset="0"/>
              </a:rPr>
              <a:t>Pour les fournisseurs</a:t>
            </a:r>
          </a:p>
          <a:p>
            <a:pPr marL="0" lvl="1" algn="l">
              <a:lnSpc>
                <a:spcPct val="90000"/>
              </a:lnSpc>
              <a:spcBef>
                <a:spcPts val="600"/>
              </a:spcBef>
            </a:pPr>
            <a:endParaRPr lang="en-GB" sz="1500" dirty="0">
              <a:solidFill>
                <a:srgbClr val="1E3250"/>
              </a:solidFill>
              <a:latin typeface="Flama-Light"/>
            </a:endParaRPr>
          </a:p>
          <a:p>
            <a:endParaRPr lang="en-GB" sz="1400" dirty="0"/>
          </a:p>
          <a:p>
            <a:endParaRPr lang="en-GB" sz="1400" dirty="0"/>
          </a:p>
          <a:p>
            <a:endParaRPr lang="en-GB" sz="1400" dirty="0"/>
          </a:p>
          <a:p>
            <a:pPr lvl="1"/>
            <a:endParaRPr lang="en-GB" dirty="0"/>
          </a:p>
          <a:p>
            <a:endParaRPr lang="en-GB" dirty="0"/>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12</a:t>
            </a:fld>
            <a:endParaRPr lang="en-US" smtClean="0"/>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fr-FR" b="1" dirty="0">
                <a:latin typeface="Verdana" panose="020B0604030504040204" pitchFamily="34" charset="0"/>
                <a:ea typeface="Verdana" panose="020B0604030504040204" pitchFamily="34" charset="0"/>
                <a:cs typeface="Verdana" panose="020B0604030504040204" pitchFamily="34" charset="0"/>
              </a:rPr>
              <a:t>POURQUOI EST-IL IMPORTANT DE PROMOUVOIR LE TRAVAIL DÉCENT POUR TOUS ? </a:t>
            </a:r>
          </a:p>
        </p:txBody>
      </p:sp>
    </p:spTree>
    <p:extLst>
      <p:ext uri="{BB962C8B-B14F-4D97-AF65-F5344CB8AC3E}">
        <p14:creationId xmlns:p14="http://schemas.microsoft.com/office/powerpoint/2010/main" val="2795918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13</a:t>
            </a:fld>
            <a:endParaRPr lang="en-US" smtClean="0"/>
          </a:p>
        </p:txBody>
      </p:sp>
      <p:sp>
        <p:nvSpPr>
          <p:cNvPr id="4" name="Title 3">
            <a:extLst>
              <a:ext uri="{FF2B5EF4-FFF2-40B4-BE49-F238E27FC236}">
                <a16:creationId xmlns="" xmlns:a16="http://schemas.microsoft.com/office/drawing/2014/main" id="{2C02A31C-DACA-4AF5-A8BA-FBE2909E7B86}"/>
              </a:ext>
            </a:extLst>
          </p:cNvPr>
          <p:cNvSpPr>
            <a:spLocks noGrp="1"/>
          </p:cNvSpPr>
          <p:nvPr>
            <p:ph type="ctrTitle"/>
          </p:nvPr>
        </p:nvSpPr>
        <p:spPr>
          <a:xfrm>
            <a:off x="5909470" y="587844"/>
            <a:ext cx="5559006" cy="844945"/>
          </a:xfrm>
        </p:spPr>
        <p:txBody>
          <a:bodyPr/>
          <a:lstStyle/>
          <a:p>
            <a:r>
              <a:rPr lang="fr-FR" sz="2400" b="1" dirty="0">
                <a:latin typeface="Verdana" panose="020B0604030504040204" pitchFamily="34" charset="0"/>
                <a:ea typeface="Verdana" panose="020B0604030504040204" pitchFamily="34" charset="0"/>
                <a:cs typeface="Verdana" panose="020B0604030504040204" pitchFamily="34" charset="0"/>
              </a:rPr>
              <a:t>RÉCAPITULATIF : LE TRAVAIL DÉCENT : POURQUOI EST-CE IMPORTANT ?</a:t>
            </a:r>
          </a:p>
        </p:txBody>
      </p:sp>
      <p:pic>
        <p:nvPicPr>
          <p:cNvPr id="7" name="Picture 6">
            <a:extLst>
              <a:ext uri="{FF2B5EF4-FFF2-40B4-BE49-F238E27FC236}">
                <a16:creationId xmlns="" xmlns:a16="http://schemas.microsoft.com/office/drawing/2014/main" id="{835F4BFC-B8B7-6643-97AD-3611F387F1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
          <a:stretch/>
        </p:blipFill>
        <p:spPr>
          <a:xfrm>
            <a:off x="183338" y="332314"/>
            <a:ext cx="5398312" cy="5849411"/>
          </a:xfrm>
          <a:prstGeom prst="rect">
            <a:avLst/>
          </a:prstGeom>
        </p:spPr>
      </p:pic>
      <p:sp>
        <p:nvSpPr>
          <p:cNvPr id="10" name="Subtitle 4">
            <a:extLst>
              <a:ext uri="{FF2B5EF4-FFF2-40B4-BE49-F238E27FC236}">
                <a16:creationId xmlns="" xmlns:a16="http://schemas.microsoft.com/office/drawing/2014/main" id="{297AC081-21FE-4966-AC60-18194F2084C1}"/>
              </a:ext>
            </a:extLst>
          </p:cNvPr>
          <p:cNvSpPr txBox="1">
            <a:spLocks/>
          </p:cNvSpPr>
          <p:nvPr/>
        </p:nvSpPr>
        <p:spPr>
          <a:xfrm>
            <a:off x="5683839" y="1736720"/>
            <a:ext cx="5991798" cy="4445005"/>
          </a:xfrm>
          <a:prstGeom prst="rect">
            <a:avLst/>
          </a:prstGeom>
        </p:spPr>
        <p:txBody>
          <a:bodyPr vert="horz" lIns="91440" tIns="45720" rIns="91440" bIns="45720" numCol="1" rtlCol="0" anchor="t">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sz="2000" b="1" dirty="0">
                <a:latin typeface="Verdana" panose="020B0604030504040204" pitchFamily="34" charset="0"/>
                <a:ea typeface="Verdana" panose="020B0604030504040204" pitchFamily="34" charset="0"/>
                <a:cs typeface="Verdana" panose="020B0604030504040204" pitchFamily="34" charset="0"/>
              </a:rPr>
              <a:t>Pourquoi l’option la moins chère n’est pas forcément la plus rentable</a:t>
            </a:r>
          </a:p>
          <a:p>
            <a:endParaRPr lang="en-GB" sz="1000" dirty="0" smtClean="0">
              <a:latin typeface="Verdana" panose="020B0604030504040204" pitchFamily="34" charset="0"/>
              <a:ea typeface="Verdana" panose="020B0604030504040204" pitchFamily="34" charset="0"/>
              <a:cs typeface="Verdana" panose="020B0604030504040204" pitchFamily="34" charset="0"/>
            </a:endParaRPr>
          </a:p>
          <a:p>
            <a:pPr>
              <a:spcAft>
                <a:spcPts val="800"/>
              </a:spcAft>
            </a:pPr>
            <a:r>
              <a:rPr lang="fr-FR" dirty="0">
                <a:latin typeface="Verdana" panose="020B0604030504040204" pitchFamily="34" charset="0"/>
                <a:ea typeface="Verdana" panose="020B0604030504040204" pitchFamily="34" charset="0"/>
                <a:cs typeface="Verdana" panose="020B0604030504040204" pitchFamily="34" charset="0"/>
              </a:rPr>
              <a:t>L’un des principaux objectifs de tous les acheteurs est de réaliser des économies grâce à leurs décisions d’achat.</a:t>
            </a:r>
          </a:p>
          <a:p>
            <a:pPr>
              <a:spcAft>
                <a:spcPts val="800"/>
              </a:spcAft>
            </a:pPr>
            <a:r>
              <a:rPr lang="fr-FR" dirty="0">
                <a:latin typeface="Verdana" panose="020B0604030504040204" pitchFamily="34" charset="0"/>
                <a:ea typeface="Verdana" panose="020B0604030504040204" pitchFamily="34" charset="0"/>
                <a:cs typeface="Verdana" panose="020B0604030504040204" pitchFamily="34" charset="0"/>
              </a:rPr>
              <a:t>Cependant, si l’option la moins chère ne favorise pas le travail décent pour les employés des fournisseurs, ou si elle ne répond pas à la demande croissante des entreprises de respecter les droits de l’homme et du travail, cette décision pourrait ne pas être la moins coûteuse pour votre entreprise dans son ensemble. </a:t>
            </a:r>
          </a:p>
          <a:p>
            <a:endParaRPr lang="en" dirty="0" smtClean="0"/>
          </a:p>
          <a:p>
            <a:pPr marL="285750" lvl="1" indent="-285750" algn="l">
              <a:lnSpc>
                <a:spcPct val="90000"/>
              </a:lnSpc>
              <a:spcBef>
                <a:spcPts val="600"/>
              </a:spcBef>
              <a:buFont typeface="Arial" panose="020B0604020202020204" pitchFamily="34" charset="0"/>
              <a:buChar char="•"/>
            </a:pPr>
            <a:endParaRPr lang="en-GB" dirty="0" smtClean="0">
              <a:solidFill>
                <a:srgbClr val="1E3250"/>
              </a:solidFill>
              <a:latin typeface="Flama-Light"/>
            </a:endParaRPr>
          </a:p>
          <a:p>
            <a:endParaRPr lang="en-GB" sz="1400" dirty="0" smtClean="0"/>
          </a:p>
          <a:p>
            <a:endParaRPr lang="en-GB" sz="1400" dirty="0"/>
          </a:p>
        </p:txBody>
      </p:sp>
    </p:spTree>
    <p:extLst>
      <p:ext uri="{BB962C8B-B14F-4D97-AF65-F5344CB8AC3E}">
        <p14:creationId xmlns:p14="http://schemas.microsoft.com/office/powerpoint/2010/main" val="2225977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14</a:t>
            </a:fld>
            <a:endParaRPr lang="en-US" smtClean="0"/>
          </a:p>
        </p:txBody>
      </p:sp>
      <p:sp>
        <p:nvSpPr>
          <p:cNvPr id="4" name="Title 3">
            <a:extLst>
              <a:ext uri="{FF2B5EF4-FFF2-40B4-BE49-F238E27FC236}">
                <a16:creationId xmlns="" xmlns:a16="http://schemas.microsoft.com/office/drawing/2014/main" id="{2C02A31C-DACA-4AF5-A8BA-FBE2909E7B86}"/>
              </a:ext>
            </a:extLst>
          </p:cNvPr>
          <p:cNvSpPr>
            <a:spLocks noGrp="1"/>
          </p:cNvSpPr>
          <p:nvPr>
            <p:ph type="ctrTitle"/>
          </p:nvPr>
        </p:nvSpPr>
        <p:spPr>
          <a:xfrm>
            <a:off x="5909470" y="386758"/>
            <a:ext cx="5559006" cy="844945"/>
          </a:xfrm>
        </p:spPr>
        <p:txBody>
          <a:bodyPr/>
          <a:lstStyle/>
          <a:p>
            <a:r>
              <a:rPr lang="fr-FR" sz="2200" b="1" dirty="0">
                <a:latin typeface="Verdana" panose="020B0604030504040204" pitchFamily="34" charset="0"/>
                <a:ea typeface="Verdana" panose="020B0604030504040204" pitchFamily="34" charset="0"/>
                <a:cs typeface="Verdana" panose="020B0604030504040204" pitchFamily="34" charset="0"/>
              </a:rPr>
              <a:t>RÉCAPITULATIF : LE TRAVAIL DÉCENT : POURQUOI EST-CE IMPORTANT ?</a:t>
            </a:r>
          </a:p>
        </p:txBody>
      </p:sp>
      <p:pic>
        <p:nvPicPr>
          <p:cNvPr id="7" name="Picture 6">
            <a:extLst>
              <a:ext uri="{FF2B5EF4-FFF2-40B4-BE49-F238E27FC236}">
                <a16:creationId xmlns="" xmlns:a16="http://schemas.microsoft.com/office/drawing/2014/main" id="{835F4BFC-B8B7-6643-97AD-3611F387F1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
          <a:stretch/>
        </p:blipFill>
        <p:spPr>
          <a:xfrm>
            <a:off x="183338" y="332314"/>
            <a:ext cx="5398312" cy="5849411"/>
          </a:xfrm>
          <a:prstGeom prst="rect">
            <a:avLst/>
          </a:prstGeom>
        </p:spPr>
      </p:pic>
      <p:sp>
        <p:nvSpPr>
          <p:cNvPr id="10" name="Subtitle 4">
            <a:extLst>
              <a:ext uri="{FF2B5EF4-FFF2-40B4-BE49-F238E27FC236}">
                <a16:creationId xmlns="" xmlns:a16="http://schemas.microsoft.com/office/drawing/2014/main" id="{297AC081-21FE-4966-AC60-18194F2084C1}"/>
              </a:ext>
            </a:extLst>
          </p:cNvPr>
          <p:cNvSpPr txBox="1">
            <a:spLocks/>
          </p:cNvSpPr>
          <p:nvPr/>
        </p:nvSpPr>
        <p:spPr>
          <a:xfrm>
            <a:off x="5716384" y="1384103"/>
            <a:ext cx="5991798" cy="4445005"/>
          </a:xfrm>
          <a:prstGeom prst="rect">
            <a:avLst/>
          </a:prstGeom>
        </p:spPr>
        <p:txBody>
          <a:bodyPr vert="horz" lIns="91440" tIns="45720" rIns="91440" bIns="45720" numCol="1" rtlCol="0" anchor="t">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sz="1200" b="1" dirty="0">
                <a:latin typeface="Verdana" panose="020B0604030504040204" pitchFamily="34" charset="0"/>
                <a:ea typeface="Verdana" panose="020B0604030504040204" pitchFamily="34" charset="0"/>
                <a:cs typeface="Verdana" panose="020B0604030504040204" pitchFamily="34" charset="0"/>
              </a:rPr>
              <a:t>Pourquoi l’option la moins chère n’est pas forcément la plus rentable</a:t>
            </a:r>
          </a:p>
          <a:p>
            <a:pPr>
              <a:lnSpc>
                <a:spcPct val="100000"/>
              </a:lnSpc>
            </a:pPr>
            <a:r>
              <a:rPr lang="fr-FR" sz="1200" dirty="0">
                <a:latin typeface="Verdana" panose="020B0604030504040204" pitchFamily="34" charset="0"/>
                <a:ea typeface="Verdana" panose="020B0604030504040204" pitchFamily="34" charset="0"/>
                <a:cs typeface="Verdana" panose="020B0604030504040204" pitchFamily="34" charset="0"/>
              </a:rPr>
              <a:t>Les conséquences pour votre entreprise sont les suivantes :</a:t>
            </a:r>
          </a:p>
          <a:p>
            <a:pPr marL="285750" lvl="0" indent="-285750">
              <a:lnSpc>
                <a:spcPct val="100000"/>
              </a:lnSpc>
              <a:buFont typeface="Wingdings" panose="05000000000000000000" pitchFamily="2" charset="2"/>
              <a:buChar char="§"/>
            </a:pPr>
            <a:r>
              <a:rPr lang="fr-FR" sz="1200" dirty="0">
                <a:latin typeface="Verdana" panose="020B0604030504040204" pitchFamily="34" charset="0"/>
                <a:ea typeface="Verdana" panose="020B0604030504040204" pitchFamily="34" charset="0"/>
                <a:cs typeface="Verdana" panose="020B0604030504040204" pitchFamily="34" charset="0"/>
              </a:rPr>
              <a:t>Produits de </a:t>
            </a:r>
            <a:r>
              <a:rPr lang="fr-FR" sz="1200" b="1" dirty="0">
                <a:latin typeface="Verdana" panose="020B0604030504040204" pitchFamily="34" charset="0"/>
                <a:ea typeface="Verdana" panose="020B0604030504040204" pitchFamily="34" charset="0"/>
                <a:cs typeface="Verdana" panose="020B0604030504040204" pitchFamily="34" charset="0"/>
              </a:rPr>
              <a:t>mauvaise qualité</a:t>
            </a:r>
            <a:r>
              <a:rPr lang="fr-FR" sz="1200" dirty="0">
                <a:latin typeface="Verdana" panose="020B0604030504040204" pitchFamily="34" charset="0"/>
                <a:ea typeface="Verdana" panose="020B0604030504040204" pitchFamily="34" charset="0"/>
                <a:cs typeface="Verdana" panose="020B0604030504040204" pitchFamily="34" charset="0"/>
              </a:rPr>
              <a:t> ou défectueux</a:t>
            </a:r>
          </a:p>
          <a:p>
            <a:pPr marL="285750" lvl="0" indent="-285750">
              <a:lnSpc>
                <a:spcPct val="100000"/>
              </a:lnSpc>
              <a:buFont typeface="Wingdings" panose="05000000000000000000" pitchFamily="2" charset="2"/>
              <a:buChar char="§"/>
            </a:pPr>
            <a:r>
              <a:rPr lang="fr-FR" sz="1200" dirty="0">
                <a:latin typeface="Verdana" panose="020B0604030504040204" pitchFamily="34" charset="0"/>
                <a:ea typeface="Verdana" panose="020B0604030504040204" pitchFamily="34" charset="0"/>
                <a:cs typeface="Verdana" panose="020B0604030504040204" pitchFamily="34" charset="0"/>
              </a:rPr>
              <a:t>Fourniture </a:t>
            </a:r>
            <a:r>
              <a:rPr lang="fr-FR" sz="1200" b="1" dirty="0">
                <a:latin typeface="Verdana" panose="020B0604030504040204" pitchFamily="34" charset="0"/>
                <a:ea typeface="Verdana" panose="020B0604030504040204" pitchFamily="34" charset="0"/>
                <a:cs typeface="Verdana" panose="020B0604030504040204" pitchFamily="34" charset="0"/>
              </a:rPr>
              <a:t>inégale</a:t>
            </a:r>
            <a:r>
              <a:rPr lang="fr-FR" sz="1200" dirty="0">
                <a:latin typeface="Verdana" panose="020B0604030504040204" pitchFamily="34" charset="0"/>
                <a:ea typeface="Verdana" panose="020B0604030504040204" pitchFamily="34" charset="0"/>
                <a:cs typeface="Verdana" panose="020B0604030504040204" pitchFamily="34" charset="0"/>
              </a:rPr>
              <a:t> de produits ou services</a:t>
            </a:r>
          </a:p>
          <a:p>
            <a:pPr marL="285750" lvl="0" indent="-285750">
              <a:lnSpc>
                <a:spcPct val="100000"/>
              </a:lnSpc>
              <a:buFont typeface="Wingdings" panose="05000000000000000000" pitchFamily="2" charset="2"/>
              <a:buChar char="§"/>
            </a:pPr>
            <a:r>
              <a:rPr lang="fr-FR" sz="1200" b="1" dirty="0">
                <a:latin typeface="Verdana" panose="020B0604030504040204" pitchFamily="34" charset="0"/>
                <a:ea typeface="Verdana" panose="020B0604030504040204" pitchFamily="34" charset="0"/>
                <a:cs typeface="Verdana" panose="020B0604030504040204" pitchFamily="34" charset="0"/>
              </a:rPr>
              <a:t>Mauvaises conditions de travail</a:t>
            </a:r>
            <a:r>
              <a:rPr lang="fr-FR" sz="1200" dirty="0">
                <a:latin typeface="Verdana" panose="020B0604030504040204" pitchFamily="34" charset="0"/>
                <a:ea typeface="Verdana" panose="020B0604030504040204" pitchFamily="34" charset="0"/>
                <a:cs typeface="Verdana" panose="020B0604030504040204" pitchFamily="34" charset="0"/>
              </a:rPr>
              <a:t> pouvant conduire à :</a:t>
            </a:r>
          </a:p>
          <a:p>
            <a:pPr marL="463550" lvl="0" indent="-238125">
              <a:lnSpc>
                <a:spcPct val="100000"/>
              </a:lnSpc>
              <a:buFont typeface="Wingdings" panose="05000000000000000000" pitchFamily="2" charset="2"/>
              <a:buChar char="§"/>
            </a:pPr>
            <a:r>
              <a:rPr lang="fr-FR" sz="1200" dirty="0">
                <a:latin typeface="Verdana" panose="020B0604030504040204" pitchFamily="34" charset="0"/>
                <a:ea typeface="Verdana" panose="020B0604030504040204" pitchFamily="34" charset="0"/>
                <a:cs typeface="Verdana" panose="020B0604030504040204" pitchFamily="34" charset="0"/>
              </a:rPr>
              <a:t>Des arrêts de production en raison de </a:t>
            </a:r>
            <a:r>
              <a:rPr lang="fr-FR" sz="1200" b="1" dirty="0">
                <a:latin typeface="Verdana" panose="020B0604030504040204" pitchFamily="34" charset="0"/>
                <a:ea typeface="Verdana" panose="020B0604030504040204" pitchFamily="34" charset="0"/>
                <a:cs typeface="Verdana" panose="020B0604030504040204" pitchFamily="34" charset="0"/>
              </a:rPr>
              <a:t>mouvements </a:t>
            </a:r>
            <a:r>
              <a:rPr lang="fr-FR" sz="1200" dirty="0">
                <a:latin typeface="Verdana" panose="020B0604030504040204" pitchFamily="34" charset="0"/>
                <a:ea typeface="Verdana" panose="020B0604030504040204" pitchFamily="34" charset="0"/>
                <a:cs typeface="Verdana" panose="020B0604030504040204" pitchFamily="34" charset="0"/>
              </a:rPr>
              <a:t> ou de grèves </a:t>
            </a:r>
            <a:r>
              <a:rPr lang="fr-FR" sz="1200" b="1" dirty="0">
                <a:latin typeface="Verdana" panose="020B0604030504040204" pitchFamily="34" charset="0"/>
                <a:ea typeface="Verdana" panose="020B0604030504040204" pitchFamily="34" charset="0"/>
                <a:cs typeface="Verdana" panose="020B0604030504040204" pitchFamily="34" charset="0"/>
              </a:rPr>
              <a:t>des travailleurs</a:t>
            </a:r>
          </a:p>
          <a:p>
            <a:pPr marL="463550" lvl="0" indent="-238125">
              <a:lnSpc>
                <a:spcPct val="100000"/>
              </a:lnSpc>
              <a:buFont typeface="Wingdings" panose="05000000000000000000" pitchFamily="2" charset="2"/>
              <a:buChar char="§"/>
            </a:pPr>
            <a:r>
              <a:rPr lang="fr-FR" sz="1200" dirty="0">
                <a:latin typeface="Verdana" panose="020B0604030504040204" pitchFamily="34" charset="0"/>
                <a:ea typeface="Verdana" panose="020B0604030504040204" pitchFamily="34" charset="0"/>
                <a:cs typeface="Verdana" panose="020B0604030504040204" pitchFamily="34" charset="0"/>
              </a:rPr>
              <a:t>Une augmentation des </a:t>
            </a:r>
            <a:r>
              <a:rPr lang="fr-FR" sz="1200" b="1" dirty="0">
                <a:latin typeface="Verdana" panose="020B0604030504040204" pitchFamily="34" charset="0"/>
                <a:ea typeface="Verdana" panose="020B0604030504040204" pitchFamily="34" charset="0"/>
                <a:cs typeface="Verdana" panose="020B0604030504040204" pitchFamily="34" charset="0"/>
              </a:rPr>
              <a:t>coûts de gestion </a:t>
            </a:r>
            <a:r>
              <a:rPr lang="fr-FR" sz="1200" dirty="0">
                <a:latin typeface="Verdana" panose="020B0604030504040204" pitchFamily="34" charset="0"/>
                <a:ea typeface="Verdana" panose="020B0604030504040204" pitchFamily="34" charset="0"/>
                <a:cs typeface="Verdana" panose="020B0604030504040204" pitchFamily="34" charset="0"/>
              </a:rPr>
              <a:t>afin de résoudre les problèmes</a:t>
            </a:r>
          </a:p>
          <a:p>
            <a:pPr marL="463550" lvl="0" indent="-238125">
              <a:lnSpc>
                <a:spcPct val="100000"/>
              </a:lnSpc>
              <a:buFont typeface="Wingdings" panose="05000000000000000000" pitchFamily="2" charset="2"/>
              <a:buChar char="§"/>
            </a:pPr>
            <a:r>
              <a:rPr lang="fr-FR" sz="1200" dirty="0">
                <a:latin typeface="Verdana" panose="020B0604030504040204" pitchFamily="34" charset="0"/>
                <a:ea typeface="Verdana" panose="020B0604030504040204" pitchFamily="34" charset="0"/>
                <a:cs typeface="Verdana" panose="020B0604030504040204" pitchFamily="34" charset="0"/>
              </a:rPr>
              <a:t>Un coût de </a:t>
            </a:r>
            <a:r>
              <a:rPr lang="fr-FR" sz="1200" b="1" dirty="0">
                <a:latin typeface="Verdana" panose="020B0604030504040204" pitchFamily="34" charset="0"/>
                <a:ea typeface="Verdana" panose="020B0604030504040204" pitchFamily="34" charset="0"/>
                <a:cs typeface="Verdana" panose="020B0604030504040204" pitchFamily="34" charset="0"/>
              </a:rPr>
              <a:t>rotation élevé du personnel</a:t>
            </a:r>
            <a:r>
              <a:rPr lang="fr-FR" sz="1200" dirty="0">
                <a:latin typeface="Verdana" panose="020B0604030504040204" pitchFamily="34" charset="0"/>
                <a:ea typeface="Verdana" panose="020B0604030504040204" pitchFamily="34" charset="0"/>
                <a:cs typeface="Verdana" panose="020B0604030504040204" pitchFamily="34" charset="0"/>
              </a:rPr>
              <a:t> pour les fournisseurs</a:t>
            </a:r>
          </a:p>
          <a:p>
            <a:pPr marL="463550" lvl="0" indent="-238125">
              <a:lnSpc>
                <a:spcPct val="100000"/>
              </a:lnSpc>
              <a:buFont typeface="Wingdings" panose="05000000000000000000" pitchFamily="2" charset="2"/>
              <a:buChar char="§"/>
            </a:pPr>
            <a:r>
              <a:rPr lang="fr-FR" sz="1200" dirty="0">
                <a:latin typeface="Verdana" panose="020B0604030504040204" pitchFamily="34" charset="0"/>
                <a:ea typeface="Verdana" panose="020B0604030504040204" pitchFamily="34" charset="0"/>
                <a:cs typeface="Verdana" panose="020B0604030504040204" pitchFamily="34" charset="0"/>
              </a:rPr>
              <a:t>Une augmentation des </a:t>
            </a:r>
            <a:r>
              <a:rPr lang="fr-FR" sz="1200" b="1" dirty="0">
                <a:latin typeface="Verdana" panose="020B0604030504040204" pitchFamily="34" charset="0"/>
                <a:ea typeface="Verdana" panose="020B0604030504040204" pitchFamily="34" charset="0"/>
                <a:cs typeface="Verdana" panose="020B0604030504040204" pitchFamily="34" charset="0"/>
              </a:rPr>
              <a:t>coûts de conformité </a:t>
            </a:r>
            <a:r>
              <a:rPr lang="fr-FR" sz="1200" dirty="0">
                <a:latin typeface="Verdana" panose="020B0604030504040204" pitchFamily="34" charset="0"/>
                <a:ea typeface="Verdana" panose="020B0604030504040204" pitchFamily="34" charset="0"/>
                <a:cs typeface="Verdana" panose="020B0604030504040204" pitchFamily="34" charset="0"/>
              </a:rPr>
              <a:t>ou des </a:t>
            </a:r>
            <a:r>
              <a:rPr lang="fr-FR" sz="1200" b="1" dirty="0">
                <a:latin typeface="Verdana" panose="020B0604030504040204" pitchFamily="34" charset="0"/>
                <a:ea typeface="Verdana" panose="020B0604030504040204" pitchFamily="34" charset="0"/>
                <a:cs typeface="Verdana" panose="020B0604030504040204" pitchFamily="34" charset="0"/>
              </a:rPr>
              <a:t>responsabilités légales</a:t>
            </a:r>
          </a:p>
          <a:p>
            <a:pPr marL="463550" lvl="0" indent="-238125">
              <a:lnSpc>
                <a:spcPct val="100000"/>
              </a:lnSpc>
              <a:buFont typeface="Wingdings" panose="05000000000000000000" pitchFamily="2" charset="2"/>
              <a:buChar char="§"/>
            </a:pPr>
            <a:r>
              <a:rPr lang="fr-FR" sz="1200" dirty="0">
                <a:latin typeface="Verdana" panose="020B0604030504040204" pitchFamily="34" charset="0"/>
                <a:ea typeface="Verdana" panose="020B0604030504040204" pitchFamily="34" charset="0"/>
                <a:cs typeface="Verdana" panose="020B0604030504040204" pitchFamily="34" charset="0"/>
              </a:rPr>
              <a:t>Des impacts sur la </a:t>
            </a:r>
            <a:r>
              <a:rPr lang="fr-FR" sz="1200" b="1" dirty="0">
                <a:latin typeface="Verdana" panose="020B0604030504040204" pitchFamily="34" charset="0"/>
                <a:ea typeface="Verdana" panose="020B0604030504040204" pitchFamily="34" charset="0"/>
                <a:cs typeface="Verdana" panose="020B0604030504040204" pitchFamily="34" charset="0"/>
              </a:rPr>
              <a:t>réputation</a:t>
            </a:r>
            <a:r>
              <a:rPr lang="fr-FR" sz="1200" dirty="0">
                <a:latin typeface="Verdana" panose="020B0604030504040204" pitchFamily="34" charset="0"/>
                <a:ea typeface="Verdana" panose="020B0604030504040204" pitchFamily="34" charset="0"/>
                <a:cs typeface="Verdana" panose="020B0604030504040204" pitchFamily="34" charset="0"/>
              </a:rPr>
              <a:t> et une pression accrue des parties prenantes en cas de mauvaises pratiques constatées</a:t>
            </a:r>
          </a:p>
          <a:p>
            <a:pPr marL="463550" lvl="0" indent="-238125">
              <a:lnSpc>
                <a:spcPct val="100000"/>
              </a:lnSpc>
              <a:buFont typeface="Wingdings" panose="05000000000000000000" pitchFamily="2" charset="2"/>
              <a:buChar char="§"/>
            </a:pPr>
            <a:r>
              <a:rPr lang="fr-FR" sz="1200" dirty="0">
                <a:latin typeface="Verdana" panose="020B0604030504040204" pitchFamily="34" charset="0"/>
                <a:ea typeface="Verdana" panose="020B0604030504040204" pitchFamily="34" charset="0"/>
                <a:cs typeface="Verdana" panose="020B0604030504040204" pitchFamily="34" charset="0"/>
              </a:rPr>
              <a:t>Une perte potentielle de marchés publics</a:t>
            </a:r>
          </a:p>
          <a:p>
            <a:pPr marL="463550" lvl="0" indent="-238125">
              <a:lnSpc>
                <a:spcPct val="100000"/>
              </a:lnSpc>
              <a:buFont typeface="Wingdings" panose="05000000000000000000" pitchFamily="2" charset="2"/>
              <a:buChar char="§"/>
            </a:pPr>
            <a:r>
              <a:rPr lang="fr-FR" sz="1200" dirty="0">
                <a:latin typeface="Verdana" panose="020B0604030504040204" pitchFamily="34" charset="0"/>
                <a:ea typeface="Verdana" panose="020B0604030504040204" pitchFamily="34" charset="0"/>
                <a:cs typeface="Verdana" panose="020B0604030504040204" pitchFamily="34" charset="0"/>
              </a:rPr>
              <a:t>Une perte potentielle de contrats au profit d’autres fournisseurs pouvant offrir des conditions de travail décentes aux acheteurs</a:t>
            </a:r>
          </a:p>
          <a:p>
            <a:pPr marL="463550" indent="-238125">
              <a:lnSpc>
                <a:spcPct val="100000"/>
              </a:lnSpc>
              <a:buFont typeface="Wingdings" panose="05000000000000000000" pitchFamily="2" charset="2"/>
              <a:buChar char="§"/>
            </a:pPr>
            <a:r>
              <a:rPr lang="fr-FR" sz="1200" dirty="0">
                <a:solidFill>
                  <a:schemeClr val="tx1"/>
                </a:solidFill>
                <a:latin typeface="Verdana" panose="020B0604030504040204" pitchFamily="34" charset="0"/>
                <a:ea typeface="Verdana" panose="020B0604030504040204" pitchFamily="34" charset="0"/>
                <a:cs typeface="Verdana" panose="020B0604030504040204" pitchFamily="34" charset="0"/>
              </a:rPr>
              <a:t>Un </a:t>
            </a:r>
            <a:r>
              <a:rPr lang="fr-FR" sz="1200" b="1" dirty="0">
                <a:solidFill>
                  <a:schemeClr val="tx1"/>
                </a:solidFill>
                <a:latin typeface="Verdana" panose="020B0604030504040204" pitchFamily="34" charset="0"/>
                <a:ea typeface="Verdana" panose="020B0604030504040204" pitchFamily="34" charset="0"/>
                <a:cs typeface="Verdana" panose="020B0604030504040204" pitchFamily="34" charset="0"/>
              </a:rPr>
              <a:t>refus </a:t>
            </a:r>
            <a:r>
              <a:rPr lang="fr-FR" sz="1200" dirty="0">
                <a:solidFill>
                  <a:schemeClr val="tx1"/>
                </a:solidFill>
                <a:latin typeface="Verdana" panose="020B0604030504040204" pitchFamily="34" charset="0"/>
                <a:ea typeface="Verdana" panose="020B0604030504040204" pitchFamily="34" charset="0"/>
                <a:cs typeface="Verdana" panose="020B0604030504040204" pitchFamily="34" charset="0"/>
              </a:rPr>
              <a:t>de </a:t>
            </a:r>
            <a:r>
              <a:rPr lang="fr-FR" sz="1200" b="1" dirty="0">
                <a:solidFill>
                  <a:schemeClr val="tx1"/>
                </a:solidFill>
                <a:latin typeface="Verdana" panose="020B0604030504040204" pitchFamily="34" charset="0"/>
                <a:ea typeface="Verdana" panose="020B0604030504040204" pitchFamily="34" charset="0"/>
                <a:cs typeface="Verdana" panose="020B0604030504040204" pitchFamily="34" charset="0"/>
              </a:rPr>
              <a:t>financer </a:t>
            </a:r>
            <a:r>
              <a:rPr lang="fr-FR" sz="1200" dirty="0">
                <a:solidFill>
                  <a:schemeClr val="tx1"/>
                </a:solidFill>
                <a:latin typeface="Verdana" panose="020B0604030504040204" pitchFamily="34" charset="0"/>
                <a:ea typeface="Verdana" panose="020B0604030504040204" pitchFamily="34" charset="0"/>
                <a:cs typeface="Verdana" panose="020B0604030504040204" pitchFamily="34" charset="0"/>
              </a:rPr>
              <a:t>le projet par les prêteurs</a:t>
            </a:r>
          </a:p>
          <a:p>
            <a:pPr marL="463550" indent="-238125">
              <a:lnSpc>
                <a:spcPct val="100000"/>
              </a:lnSpc>
              <a:buFont typeface="Wingdings" panose="05000000000000000000" pitchFamily="2" charset="2"/>
              <a:buChar char="§"/>
            </a:pPr>
            <a:r>
              <a:rPr lang="fr-FR" sz="1200" dirty="0">
                <a:solidFill>
                  <a:schemeClr val="tx1"/>
                </a:solidFill>
                <a:latin typeface="Verdana" panose="020B0604030504040204" pitchFamily="34" charset="0"/>
                <a:ea typeface="Verdana" panose="020B0604030504040204" pitchFamily="34" charset="0"/>
                <a:cs typeface="Verdana" panose="020B0604030504040204" pitchFamily="34" charset="0"/>
              </a:rPr>
              <a:t>Des </a:t>
            </a:r>
            <a:r>
              <a:rPr lang="fr-FR" sz="1200" b="1" dirty="0">
                <a:solidFill>
                  <a:schemeClr val="tx1"/>
                </a:solidFill>
                <a:latin typeface="Verdana" panose="020B0604030504040204" pitchFamily="34" charset="0"/>
                <a:ea typeface="Verdana" panose="020B0604030504040204" pitchFamily="34" charset="0"/>
                <a:cs typeface="Verdana" panose="020B0604030504040204" pitchFamily="34" charset="0"/>
              </a:rPr>
              <a:t>audits</a:t>
            </a:r>
            <a:r>
              <a:rPr lang="fr-FR" sz="1200" dirty="0">
                <a:solidFill>
                  <a:schemeClr val="tx1"/>
                </a:solidFill>
                <a:latin typeface="Verdana" panose="020B0604030504040204" pitchFamily="34" charset="0"/>
                <a:ea typeface="Verdana" panose="020B0604030504040204" pitchFamily="34" charset="0"/>
                <a:cs typeface="Verdana" panose="020B0604030504040204" pitchFamily="34" charset="0"/>
              </a:rPr>
              <a:t> et un contrôle plus fréquents des fournisseurs afin de vérifier les conditions de travail, ce qui peut augmenter les coûts</a:t>
            </a:r>
          </a:p>
          <a:p>
            <a:endParaRPr lang="en" sz="1200" dirty="0" smtClean="0">
              <a:latin typeface="Verdana" panose="020B0604030504040204" pitchFamily="34" charset="0"/>
              <a:ea typeface="Verdana" panose="020B0604030504040204" pitchFamily="34" charset="0"/>
              <a:cs typeface="Verdana" panose="020B0604030504040204" pitchFamily="34" charset="0"/>
            </a:endParaRPr>
          </a:p>
          <a:p>
            <a:pPr marL="285750" lvl="1" indent="-285750" algn="l">
              <a:lnSpc>
                <a:spcPct val="90000"/>
              </a:lnSpc>
              <a:spcBef>
                <a:spcPts val="600"/>
              </a:spcBef>
              <a:buFont typeface="Arial" panose="020B0604020202020204" pitchFamily="34" charset="0"/>
              <a:buChar char="•"/>
            </a:pPr>
            <a:endParaRPr lang="en-GB" sz="1200" dirty="0" smtClean="0">
              <a:solidFill>
                <a:srgbClr val="1E3250"/>
              </a:solidFill>
              <a:latin typeface="Verdana" panose="020B0604030504040204" pitchFamily="34" charset="0"/>
              <a:ea typeface="Verdana" panose="020B0604030504040204" pitchFamily="34" charset="0"/>
              <a:cs typeface="Verdana" panose="020B0604030504040204" pitchFamily="34" charset="0"/>
            </a:endParaRPr>
          </a:p>
          <a:p>
            <a:endParaRPr lang="en-GB" sz="1200" dirty="0" smtClean="0">
              <a:latin typeface="Verdana" panose="020B0604030504040204" pitchFamily="34" charset="0"/>
              <a:ea typeface="Verdana" panose="020B0604030504040204" pitchFamily="34" charset="0"/>
              <a:cs typeface="Verdana" panose="020B0604030504040204" pitchFamily="34" charset="0"/>
            </a:endParaRPr>
          </a:p>
          <a:p>
            <a:endParaRPr lang="en-GB"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76501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15</a:t>
            </a:fld>
            <a:endParaRPr lang="en-US" smtClean="0"/>
          </a:p>
        </p:txBody>
      </p:sp>
      <p:sp>
        <p:nvSpPr>
          <p:cNvPr id="4" name="Title 3">
            <a:extLst>
              <a:ext uri="{FF2B5EF4-FFF2-40B4-BE49-F238E27FC236}">
                <a16:creationId xmlns="" xmlns:a16="http://schemas.microsoft.com/office/drawing/2014/main" id="{2C02A31C-DACA-4AF5-A8BA-FBE2909E7B86}"/>
              </a:ext>
            </a:extLst>
          </p:cNvPr>
          <p:cNvSpPr>
            <a:spLocks noGrp="1"/>
          </p:cNvSpPr>
          <p:nvPr>
            <p:ph type="ctrTitle"/>
          </p:nvPr>
        </p:nvSpPr>
        <p:spPr>
          <a:xfrm>
            <a:off x="5909470" y="347793"/>
            <a:ext cx="5559006" cy="844945"/>
          </a:xfrm>
        </p:spPr>
        <p:txBody>
          <a:bodyPr/>
          <a:lstStyle/>
          <a:p>
            <a:r>
              <a:rPr lang="fr-FR" sz="2000" b="1" dirty="0">
                <a:latin typeface="Verdana" panose="020B0604030504040204" pitchFamily="34" charset="0"/>
                <a:ea typeface="Verdana" panose="020B0604030504040204" pitchFamily="34" charset="0"/>
                <a:cs typeface="Verdana" panose="020B0604030504040204" pitchFamily="34" charset="0"/>
              </a:rPr>
              <a:t>RÉCAPITULATIF : LE TRAVAIL DÉCENT : POURQUOI EST-CE IMPORTANT </a:t>
            </a:r>
            <a:r>
              <a:rPr lang="fr-FR" sz="2200" b="1" dirty="0">
                <a:latin typeface="Verdana" panose="020B0604030504040204" pitchFamily="34" charset="0"/>
                <a:ea typeface="Verdana" panose="020B0604030504040204" pitchFamily="34" charset="0"/>
                <a:cs typeface="Verdana" panose="020B0604030504040204" pitchFamily="34" charset="0"/>
              </a:rPr>
              <a:t>?</a:t>
            </a:r>
          </a:p>
        </p:txBody>
      </p:sp>
      <p:pic>
        <p:nvPicPr>
          <p:cNvPr id="7" name="Picture 6">
            <a:extLst>
              <a:ext uri="{FF2B5EF4-FFF2-40B4-BE49-F238E27FC236}">
                <a16:creationId xmlns="" xmlns:a16="http://schemas.microsoft.com/office/drawing/2014/main" id="{42182EA9-A907-CA4A-92CA-1160CC181F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38" y="332314"/>
            <a:ext cx="5397065" cy="5846270"/>
          </a:xfrm>
          <a:prstGeom prst="rect">
            <a:avLst/>
          </a:prstGeom>
        </p:spPr>
      </p:pic>
      <p:sp>
        <p:nvSpPr>
          <p:cNvPr id="9" name="Subtitle 4">
            <a:extLst>
              <a:ext uri="{FF2B5EF4-FFF2-40B4-BE49-F238E27FC236}">
                <a16:creationId xmlns="" xmlns:a16="http://schemas.microsoft.com/office/drawing/2014/main" id="{297AC081-21FE-4966-AC60-18194F2084C1}"/>
              </a:ext>
            </a:extLst>
          </p:cNvPr>
          <p:cNvSpPr>
            <a:spLocks noGrp="1"/>
          </p:cNvSpPr>
          <p:nvPr>
            <p:ph type="subTitle" idx="1"/>
          </p:nvPr>
        </p:nvSpPr>
        <p:spPr>
          <a:xfrm>
            <a:off x="5909470" y="1422400"/>
            <a:ext cx="5559006" cy="4445005"/>
          </a:xfrm>
        </p:spPr>
        <p:txBody>
          <a:bodyPr vert="horz" lIns="91440" tIns="45720" rIns="91440" bIns="45720" numCol="1" rtlCol="0" anchor="t">
            <a:noAutofit/>
          </a:bodyPr>
          <a:lstStyle/>
          <a:p>
            <a:r>
              <a:rPr lang="fr-FR" sz="1400" b="1" dirty="0">
                <a:latin typeface="Verdana" panose="020B0604030504040204" pitchFamily="34" charset="0"/>
                <a:ea typeface="Verdana" panose="020B0604030504040204" pitchFamily="34" charset="0"/>
                <a:cs typeface="Verdana" panose="020B0604030504040204" pitchFamily="34" charset="0"/>
              </a:rPr>
              <a:t>Les achats responsables peuvent vous faire économiser de l’argent à plus long terme</a:t>
            </a:r>
          </a:p>
          <a:p>
            <a:endParaRPr lang="en-GB" sz="1400" dirty="0">
              <a:latin typeface="Verdana" panose="020B0604030504040204" pitchFamily="34" charset="0"/>
              <a:ea typeface="Verdana" panose="020B0604030504040204" pitchFamily="34" charset="0"/>
              <a:cs typeface="Verdana" panose="020B0604030504040204" pitchFamily="34" charset="0"/>
            </a:endParaRPr>
          </a:p>
          <a:p>
            <a:r>
              <a:rPr lang="fr-FR" sz="1400" dirty="0">
                <a:latin typeface="Verdana" panose="020B0604030504040204" pitchFamily="34" charset="0"/>
                <a:ea typeface="Verdana" panose="020B0604030504040204" pitchFamily="34" charset="0"/>
                <a:cs typeface="Verdana" panose="020B0604030504040204" pitchFamily="34" charset="0"/>
              </a:rPr>
              <a:t>Intégrer le travail décent dans vos décisions d’achat peut présenter les avantages suivants pour votre entreprise :</a:t>
            </a:r>
          </a:p>
          <a:p>
            <a:pPr marL="285750" lvl="0" indent="-285750">
              <a:buFont typeface="Wingdings" panose="05000000000000000000" pitchFamily="2" charset="2"/>
              <a:buChar char="§"/>
            </a:pP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Collaborer avec des fournisseurs </a:t>
            </a: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réguliers et fiables</a:t>
            </a:r>
          </a:p>
          <a:p>
            <a:pPr marL="285750" lvl="0" indent="-285750">
              <a:buFont typeface="Wingdings" panose="05000000000000000000" pitchFamily="2" charset="2"/>
              <a:buChar char="§"/>
            </a:pP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Devenir un </a:t>
            </a: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client de choix</a:t>
            </a: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 et accéder à de </a:t>
            </a: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nouveaux marchés</a:t>
            </a:r>
          </a:p>
          <a:p>
            <a:pPr marL="285750" lvl="0" indent="-285750">
              <a:buFont typeface="Wingdings" panose="05000000000000000000" pitchFamily="2" charset="2"/>
              <a:buChar char="§"/>
            </a:pP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Renforcer</a:t>
            </a: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 vos chaînes d’approvisionnement sur le long terme</a:t>
            </a:r>
          </a:p>
          <a:p>
            <a:pPr marL="285750" lvl="0" indent="-285750">
              <a:buFont typeface="Wingdings" panose="05000000000000000000" pitchFamily="2" charset="2"/>
              <a:buChar char="§"/>
            </a:pP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Attirer des </a:t>
            </a: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financements supplémentaires </a:t>
            </a: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en réduisant les risques du projet</a:t>
            </a:r>
          </a:p>
          <a:p>
            <a:pPr marL="285750" lvl="0" indent="-285750">
              <a:buFont typeface="Wingdings" panose="05000000000000000000" pitchFamily="2" charset="2"/>
              <a:buChar char="§"/>
            </a:pP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Protéger l’</a:t>
            </a: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image de marque</a:t>
            </a: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 et la réputation de votre entreprise</a:t>
            </a:r>
          </a:p>
          <a:p>
            <a:pPr marL="285750" lvl="0" indent="-285750">
              <a:buFont typeface="Wingdings" panose="05000000000000000000" pitchFamily="2" charset="2"/>
              <a:buChar char="§"/>
            </a:pP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Agir dans le respect des </a:t>
            </a: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valeurs</a:t>
            </a: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 de votre entreprise </a:t>
            </a:r>
          </a:p>
          <a:p>
            <a:pPr marL="285750" lvl="0" indent="-285750">
              <a:buFont typeface="Wingdings" panose="05000000000000000000" pitchFamily="2" charset="2"/>
              <a:buChar char="§"/>
            </a:pP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Aider à construire des </a:t>
            </a: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sociétés saines </a:t>
            </a:r>
          </a:p>
          <a:p>
            <a:pPr marL="285750" lvl="0" indent="-285750">
              <a:buFont typeface="Wingdings" panose="05000000000000000000" pitchFamily="2" charset="2"/>
              <a:buChar char="§"/>
            </a:pP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Attirer de </a:t>
            </a: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meilleurs candidats </a:t>
            </a:r>
          </a:p>
          <a:p>
            <a:pPr marL="285750" lvl="0" indent="-285750">
              <a:buFont typeface="Wingdings" panose="05000000000000000000" pitchFamily="2" charset="2"/>
              <a:buChar char="§"/>
            </a:pP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Se conformer aux </a:t>
            </a: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exigences légales </a:t>
            </a: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et aux normes</a:t>
            </a:r>
          </a:p>
          <a:p>
            <a:pPr marL="285750" lvl="0" indent="-285750">
              <a:buFont typeface="Wingdings" panose="05000000000000000000" pitchFamily="2" charset="2"/>
              <a:buChar char="§"/>
            </a:pP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Répondre aux </a:t>
            </a: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attentes des parties prenantes</a:t>
            </a: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 internes et externes</a:t>
            </a:r>
          </a:p>
          <a:p>
            <a:endPar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GB"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933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16</a:t>
            </a:fld>
            <a:endParaRPr lang="en-US" smtClean="0"/>
          </a:p>
        </p:txBody>
      </p:sp>
      <p:sp>
        <p:nvSpPr>
          <p:cNvPr id="4" name="Title 3">
            <a:extLst>
              <a:ext uri="{FF2B5EF4-FFF2-40B4-BE49-F238E27FC236}">
                <a16:creationId xmlns="" xmlns:a16="http://schemas.microsoft.com/office/drawing/2014/main" id="{2C02A31C-DACA-4AF5-A8BA-FBE2909E7B86}"/>
              </a:ext>
            </a:extLst>
          </p:cNvPr>
          <p:cNvSpPr>
            <a:spLocks noGrp="1"/>
          </p:cNvSpPr>
          <p:nvPr>
            <p:ph type="ctrTitle"/>
          </p:nvPr>
        </p:nvSpPr>
        <p:spPr>
          <a:xfrm>
            <a:off x="5909470" y="430248"/>
            <a:ext cx="5814892" cy="844945"/>
          </a:xfrm>
        </p:spPr>
        <p:txBody>
          <a:bodyPr/>
          <a:lstStyle/>
          <a:p>
            <a:r>
              <a:rPr lang="fr-FR" sz="2200" b="1" dirty="0">
                <a:latin typeface="Verdana" panose="020B0604030504040204" pitchFamily="34" charset="0"/>
                <a:ea typeface="Verdana" panose="020B0604030504040204" pitchFamily="34" charset="0"/>
                <a:cs typeface="Verdana" panose="020B0604030504040204" pitchFamily="34" charset="0"/>
              </a:rPr>
              <a:t>RÉCAPITULATIF : LE TRAVAIL DÉCENT : QUELLE EST LA RESPONSABILITÉ DE VOTRE ENTREPRISE ?</a:t>
            </a:r>
          </a:p>
        </p:txBody>
      </p:sp>
      <p:sp>
        <p:nvSpPr>
          <p:cNvPr id="5" name="Subtitle 4">
            <a:extLst>
              <a:ext uri="{FF2B5EF4-FFF2-40B4-BE49-F238E27FC236}">
                <a16:creationId xmlns="" xmlns:a16="http://schemas.microsoft.com/office/drawing/2014/main" id="{297AC081-21FE-4966-AC60-18194F2084C1}"/>
              </a:ext>
            </a:extLst>
          </p:cNvPr>
          <p:cNvSpPr>
            <a:spLocks noGrp="1"/>
          </p:cNvSpPr>
          <p:nvPr>
            <p:ph type="subTitle" idx="1"/>
          </p:nvPr>
        </p:nvSpPr>
        <p:spPr>
          <a:xfrm>
            <a:off x="5909470" y="2126751"/>
            <a:ext cx="5559006" cy="4045454"/>
          </a:xfrm>
        </p:spPr>
        <p:txBody>
          <a:bodyPr/>
          <a:lstStyle/>
          <a:p>
            <a:endParaRPr lang="en-GB" dirty="0" smtClean="0">
              <a:solidFill>
                <a:srgbClr val="FF0000"/>
              </a:solidFill>
            </a:endParaRPr>
          </a:p>
          <a:p>
            <a:endParaRPr lang="en-GB" dirty="0" smtClean="0">
              <a:solidFill>
                <a:srgbClr val="FF0000"/>
              </a:solidFill>
            </a:endParaRPr>
          </a:p>
          <a:p>
            <a:endParaRPr lang="en-GB" dirty="0">
              <a:solidFill>
                <a:srgbClr val="FF0000"/>
              </a:solidFill>
            </a:endParaRPr>
          </a:p>
          <a:p>
            <a:endParaRPr lang="en-GB" dirty="0" smtClean="0">
              <a:solidFill>
                <a:srgbClr val="FF0000"/>
              </a:solidFill>
            </a:endParaRPr>
          </a:p>
          <a:p>
            <a:endParaRPr lang="en-GB" dirty="0">
              <a:solidFill>
                <a:srgbClr val="FF0000"/>
              </a:solidFill>
            </a:endParaRPr>
          </a:p>
          <a:p>
            <a:endParaRPr lang="en-GB" dirty="0" smtClean="0">
              <a:solidFill>
                <a:srgbClr val="FF0000"/>
              </a:solidFill>
            </a:endParaRPr>
          </a:p>
          <a:p>
            <a:endParaRPr lang="en-GB" dirty="0">
              <a:solidFill>
                <a:srgbClr val="FF0000"/>
              </a:solidFill>
            </a:endParaRPr>
          </a:p>
          <a:p>
            <a:endParaRPr lang="en-GB" dirty="0" smtClean="0">
              <a:solidFill>
                <a:srgbClr val="FF0000"/>
              </a:solidFill>
            </a:endParaRPr>
          </a:p>
          <a:p>
            <a:endParaRPr lang="en-GB" dirty="0">
              <a:solidFill>
                <a:srgbClr val="FF0000"/>
              </a:solidFill>
            </a:endParaRPr>
          </a:p>
          <a:p>
            <a:endParaRPr lang="en-GB" dirty="0" smtClean="0">
              <a:solidFill>
                <a:srgbClr val="FF0000"/>
              </a:solidFill>
            </a:endParaRPr>
          </a:p>
          <a:p>
            <a:endParaRPr lang="en-GB" dirty="0">
              <a:solidFill>
                <a:srgbClr val="FF0000"/>
              </a:solidFill>
            </a:endParaRPr>
          </a:p>
          <a:p>
            <a:endParaRPr lang="en-GB" dirty="0" smtClean="0">
              <a:solidFill>
                <a:srgbClr val="FF0000"/>
              </a:solidFill>
            </a:endParaRPr>
          </a:p>
          <a:p>
            <a:endParaRPr lang="en-GB" dirty="0">
              <a:solidFill>
                <a:srgbClr val="FF0000"/>
              </a:solidFill>
            </a:endParaRPr>
          </a:p>
          <a:p>
            <a:endParaRPr lang="en-GB" sz="1800" dirty="0"/>
          </a:p>
          <a:p>
            <a:endParaRPr lang="en-GB" sz="1400" dirty="0"/>
          </a:p>
        </p:txBody>
      </p:sp>
      <p:pic>
        <p:nvPicPr>
          <p:cNvPr id="6" name="Picture 5">
            <a:extLst>
              <a:ext uri="{FF2B5EF4-FFF2-40B4-BE49-F238E27FC236}">
                <a16:creationId xmlns="" xmlns:a16="http://schemas.microsoft.com/office/drawing/2014/main" id="{D480E73A-34C3-7C4A-9457-49EB66F9E7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38" y="332313"/>
            <a:ext cx="5397066" cy="5846296"/>
          </a:xfrm>
          <a:prstGeom prst="rect">
            <a:avLst/>
          </a:prstGeom>
        </p:spPr>
      </p:pic>
      <p:sp>
        <p:nvSpPr>
          <p:cNvPr id="8" name="Subtitle 4">
            <a:extLst>
              <a:ext uri="{FF2B5EF4-FFF2-40B4-BE49-F238E27FC236}">
                <a16:creationId xmlns="" xmlns:a16="http://schemas.microsoft.com/office/drawing/2014/main" id="{297AC081-21FE-4966-AC60-18194F2084C1}"/>
              </a:ext>
            </a:extLst>
          </p:cNvPr>
          <p:cNvSpPr txBox="1">
            <a:spLocks/>
          </p:cNvSpPr>
          <p:nvPr/>
        </p:nvSpPr>
        <p:spPr>
          <a:xfrm>
            <a:off x="5833268" y="1901682"/>
            <a:ext cx="5559006" cy="5259459"/>
          </a:xfrm>
          <a:prstGeom prst="rect">
            <a:avLst/>
          </a:prstGeom>
        </p:spPr>
        <p:txBody>
          <a:bodyPr vert="horz" lIns="91440" tIns="45720" rIns="91440" bIns="45720" numCol="1" rtlCol="0">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Les entreprises </a:t>
            </a:r>
            <a:r>
              <a:rPr lang="fr-FR"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ont la responsabilité de </a:t>
            </a: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se soucier des conditions de travail dans leur chaîne d’approvisionnement au-delà du </a:t>
            </a:r>
            <a:r>
              <a:rPr lang="fr-FR"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rang</a:t>
            </a: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 1 lorsqu’elles achètent des biens et des services. </a:t>
            </a:r>
          </a:p>
          <a:p>
            <a:endParaRPr lang="en-GB" sz="1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
            </a:pPr>
            <a:r>
              <a:rPr lang="fr-FR"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Cela est requis par les </a:t>
            </a: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Principes directeurs relatifs aux entreprises et aux droits de l’homme des Nations Unies </a:t>
            </a:r>
          </a:p>
          <a:p>
            <a:pPr marL="342900" indent="-342900">
              <a:buFont typeface="Wingdings" panose="05000000000000000000" pitchFamily="2" charset="2"/>
              <a:buChar char="§"/>
            </a:pPr>
            <a:r>
              <a:rPr lang="fr-FR"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Cela </a:t>
            </a: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est repris dans l’Agenda 2030 et les ODD</a:t>
            </a:r>
          </a:p>
          <a:p>
            <a:pPr marL="342900" indent="-342900">
              <a:buFont typeface="Wingdings" panose="05000000000000000000" pitchFamily="2" charset="2"/>
              <a:buChar char="§"/>
            </a:pP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Les lois, notamment les </a:t>
            </a:r>
            <a:r>
              <a:rPr lang="fr-FR"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Lois britannique </a:t>
            </a: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et </a:t>
            </a:r>
            <a:r>
              <a:rPr lang="fr-FR"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australienne </a:t>
            </a: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sur l’esclavage moderne et la </a:t>
            </a:r>
            <a:r>
              <a:rPr lang="fr-FR"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Loi </a:t>
            </a:r>
            <a:r>
              <a:rPr lang="fr-FR" sz="1400" dirty="0">
                <a:solidFill>
                  <a:schemeClr val="tx1"/>
                </a:solidFill>
                <a:latin typeface="Verdana" panose="020B0604030504040204" pitchFamily="34" charset="0"/>
                <a:ea typeface="Verdana" panose="020B0604030504040204" pitchFamily="34" charset="0"/>
                <a:cs typeface="Verdana" panose="020B0604030504040204" pitchFamily="34" charset="0"/>
              </a:rPr>
              <a:t>française sur le devoir de vigilance intègrent de plus en plus cette exigence</a:t>
            </a:r>
          </a:p>
          <a:p>
            <a:endParaRPr lang="fr-FR" sz="1400" dirty="0" smtClean="0">
              <a:latin typeface="Verdana" panose="020B0604030504040204" pitchFamily="34" charset="0"/>
              <a:ea typeface="Verdana" panose="020B0604030504040204" pitchFamily="34" charset="0"/>
              <a:cs typeface="Verdana" panose="020B0604030504040204" pitchFamily="34" charset="0"/>
            </a:endParaRPr>
          </a:p>
          <a:p>
            <a:r>
              <a:rPr lang="fr-FR" sz="1400" dirty="0" smtClean="0">
                <a:latin typeface="Verdana" panose="020B0604030504040204" pitchFamily="34" charset="0"/>
                <a:ea typeface="Verdana" panose="020B0604030504040204" pitchFamily="34" charset="0"/>
                <a:cs typeface="Verdana" panose="020B0604030504040204" pitchFamily="34" charset="0"/>
              </a:rPr>
              <a:t>Les </a:t>
            </a:r>
            <a:r>
              <a:rPr lang="fr-FR" sz="1400" dirty="0">
                <a:latin typeface="Verdana" panose="020B0604030504040204" pitchFamily="34" charset="0"/>
                <a:ea typeface="Verdana" panose="020B0604030504040204" pitchFamily="34" charset="0"/>
                <a:cs typeface="Verdana" panose="020B0604030504040204" pitchFamily="34" charset="0"/>
              </a:rPr>
              <a:t>entreprises peuvent influencer de manière significative les conditions de travail décentes des employés des fournisseurs en adaptant leurs propres pratiques d’achat.</a:t>
            </a:r>
          </a:p>
          <a:p>
            <a:r>
              <a:rPr lang="fr-FR" sz="1400" dirty="0">
                <a:latin typeface="Verdana" panose="020B0604030504040204" pitchFamily="34" charset="0"/>
                <a:ea typeface="Verdana" panose="020B0604030504040204" pitchFamily="34" charset="0"/>
                <a:cs typeface="Verdana" panose="020B0604030504040204" pitchFamily="34" charset="0"/>
              </a:rPr>
              <a:t>Dans notre monde globalisé et interconnecté, une entreprise doit assumer la responsabilité des impacts de ses pratiques d’achat sur sa chaîne d’approvisionnement.</a:t>
            </a:r>
          </a:p>
          <a:p>
            <a:endParaRPr lang="en" sz="14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86221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17</a:t>
            </a:fld>
            <a:endParaRPr lang="en-US" smtClean="0"/>
          </a:p>
        </p:txBody>
      </p:sp>
      <p:sp>
        <p:nvSpPr>
          <p:cNvPr id="4" name="Title 3">
            <a:extLst>
              <a:ext uri="{FF2B5EF4-FFF2-40B4-BE49-F238E27FC236}">
                <a16:creationId xmlns="" xmlns:a16="http://schemas.microsoft.com/office/drawing/2014/main" id="{2C02A31C-DACA-4AF5-A8BA-FBE2909E7B86}"/>
              </a:ext>
            </a:extLst>
          </p:cNvPr>
          <p:cNvSpPr>
            <a:spLocks noGrp="1"/>
          </p:cNvSpPr>
          <p:nvPr>
            <p:ph type="ctrTitle"/>
          </p:nvPr>
        </p:nvSpPr>
        <p:spPr>
          <a:xfrm>
            <a:off x="5909470" y="415529"/>
            <a:ext cx="5814444" cy="844945"/>
          </a:xfrm>
        </p:spPr>
        <p:txBody>
          <a:bodyPr/>
          <a:lstStyle/>
          <a:p>
            <a:r>
              <a:rPr lang="fr-FR" sz="2600" b="1" dirty="0">
                <a:latin typeface="Verdana" panose="020B0604030504040204" pitchFamily="34" charset="0"/>
                <a:ea typeface="Verdana" panose="020B0604030504040204" pitchFamily="34" charset="0"/>
                <a:cs typeface="Verdana" panose="020B0604030504040204" pitchFamily="34" charset="0"/>
              </a:rPr>
              <a:t>RÉCAPITULATIF : LE TRAVAIL DÉCENT : COMMENT IDENTIFIER LES RISQUES ?</a:t>
            </a:r>
          </a:p>
        </p:txBody>
      </p:sp>
      <p:sp>
        <p:nvSpPr>
          <p:cNvPr id="5" name="Subtitle 4">
            <a:extLst>
              <a:ext uri="{FF2B5EF4-FFF2-40B4-BE49-F238E27FC236}">
                <a16:creationId xmlns="" xmlns:a16="http://schemas.microsoft.com/office/drawing/2014/main" id="{297AC081-21FE-4966-AC60-18194F2084C1}"/>
              </a:ext>
            </a:extLst>
          </p:cNvPr>
          <p:cNvSpPr>
            <a:spLocks noGrp="1"/>
          </p:cNvSpPr>
          <p:nvPr>
            <p:ph type="subTitle" idx="1"/>
          </p:nvPr>
        </p:nvSpPr>
        <p:spPr>
          <a:xfrm>
            <a:off x="5909470" y="1508125"/>
            <a:ext cx="5559006" cy="4445005"/>
          </a:xfrm>
        </p:spPr>
        <p:txBody>
          <a:bodyPr/>
          <a:lstStyle/>
          <a:p>
            <a:endParaRPr lang="en-US" sz="2000" dirty="0">
              <a:solidFill>
                <a:schemeClr val="tx1"/>
              </a:solidFill>
            </a:endParaRPr>
          </a:p>
          <a:p>
            <a:r>
              <a:rPr lang="fr-FR" sz="1700" dirty="0">
                <a:solidFill>
                  <a:schemeClr val="tx1"/>
                </a:solidFill>
                <a:latin typeface="Verdana" panose="020B0604030504040204" pitchFamily="34" charset="0"/>
                <a:ea typeface="Verdana" panose="020B0604030504040204" pitchFamily="34" charset="0"/>
                <a:cs typeface="Verdana" panose="020B0604030504040204" pitchFamily="34" charset="0"/>
              </a:rPr>
              <a:t>De nombreux impacts sur les travailleurs ainsi que de nombreux risques pour votre entreprise se produisent à des niveaux plus éloignés de la chaîne d’approvisionnement.</a:t>
            </a:r>
          </a:p>
          <a:p>
            <a:endParaRPr lang="en-US" sz="17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fr-FR" sz="1700" dirty="0">
                <a:solidFill>
                  <a:schemeClr val="tx1"/>
                </a:solidFill>
                <a:latin typeface="Verdana" panose="020B0604030504040204" pitchFamily="34" charset="0"/>
                <a:ea typeface="Verdana" panose="020B0604030504040204" pitchFamily="34" charset="0"/>
                <a:cs typeface="Verdana" panose="020B0604030504040204" pitchFamily="34" charset="0"/>
              </a:rPr>
              <a:t>Les </a:t>
            </a:r>
            <a:r>
              <a:rPr lang="fr-FR" sz="1700" b="1" dirty="0">
                <a:solidFill>
                  <a:schemeClr val="tx1"/>
                </a:solidFill>
                <a:latin typeface="Verdana" panose="020B0604030504040204" pitchFamily="34" charset="0"/>
                <a:ea typeface="Verdana" panose="020B0604030504040204" pitchFamily="34" charset="0"/>
                <a:cs typeface="Verdana" panose="020B0604030504040204" pitchFamily="34" charset="0"/>
              </a:rPr>
              <a:t>approches axées sur la conformité </a:t>
            </a:r>
            <a:r>
              <a:rPr lang="fr-FR" sz="1700" dirty="0">
                <a:solidFill>
                  <a:schemeClr val="tx1"/>
                </a:solidFill>
                <a:latin typeface="Verdana" panose="020B0604030504040204" pitchFamily="34" charset="0"/>
                <a:ea typeface="Verdana" panose="020B0604030504040204" pitchFamily="34" charset="0"/>
                <a:cs typeface="Verdana" panose="020B0604030504040204" pitchFamily="34" charset="0"/>
              </a:rPr>
              <a:t>sont là pour garantir que votre entreprise respecte les réglementations et les normes. Toutefois : </a:t>
            </a:r>
            <a:r>
              <a:rPr lang="fr-FR" sz="1700" b="1" dirty="0">
                <a:solidFill>
                  <a:schemeClr val="tx1"/>
                </a:solidFill>
                <a:latin typeface="Verdana" panose="020B0604030504040204" pitchFamily="34" charset="0"/>
                <a:ea typeface="Verdana" panose="020B0604030504040204" pitchFamily="34" charset="0"/>
                <a:cs typeface="Verdana" panose="020B0604030504040204" pitchFamily="34" charset="0"/>
              </a:rPr>
              <a:t>la conformité peut ne pas être suffisante pour comprendre et gérer les risques au-delà de vos fournisseurs </a:t>
            </a:r>
            <a:r>
              <a:rPr lang="fr-FR" sz="17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 rang</a:t>
            </a:r>
            <a:r>
              <a:rPr lang="fr-FR" sz="1700" b="1" dirty="0">
                <a:solidFill>
                  <a:schemeClr val="tx1"/>
                </a:solidFill>
                <a:latin typeface="Verdana" panose="020B0604030504040204" pitchFamily="34" charset="0"/>
                <a:ea typeface="Verdana" panose="020B0604030504040204" pitchFamily="34" charset="0"/>
                <a:cs typeface="Verdana" panose="020B0604030504040204" pitchFamily="34" charset="0"/>
              </a:rPr>
              <a:t> 1.</a:t>
            </a:r>
          </a:p>
          <a:p>
            <a:endParaRPr lang="en-GB" sz="17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fr-FR" sz="1700" b="1" dirty="0">
                <a:solidFill>
                  <a:schemeClr val="tx1"/>
                </a:solidFill>
                <a:latin typeface="Verdana" panose="020B0604030504040204" pitchFamily="34" charset="0"/>
                <a:ea typeface="Verdana" panose="020B0604030504040204" pitchFamily="34" charset="0"/>
                <a:cs typeface="Verdana" panose="020B0604030504040204" pitchFamily="34" charset="0"/>
              </a:rPr>
              <a:t>L’utilisation d’outils d’engagement et de dialogue vous aidera à développer votre compréhension et à effectuer des changements.</a:t>
            </a:r>
          </a:p>
        </p:txBody>
      </p:sp>
      <p:pic>
        <p:nvPicPr>
          <p:cNvPr id="6" name="Picture 5">
            <a:extLst>
              <a:ext uri="{FF2B5EF4-FFF2-40B4-BE49-F238E27FC236}">
                <a16:creationId xmlns="" xmlns:a16="http://schemas.microsoft.com/office/drawing/2014/main" id="{34B48A94-854C-1544-8581-C4C762F336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40" y="332315"/>
            <a:ext cx="5397086" cy="5846294"/>
          </a:xfrm>
          <a:prstGeom prst="rect">
            <a:avLst/>
          </a:prstGeom>
        </p:spPr>
      </p:pic>
    </p:spTree>
    <p:extLst>
      <p:ext uri="{BB962C8B-B14F-4D97-AF65-F5344CB8AC3E}">
        <p14:creationId xmlns:p14="http://schemas.microsoft.com/office/powerpoint/2010/main" val="2163209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643449"/>
            <a:ext cx="11326620" cy="4602898"/>
          </a:xfrm>
        </p:spPr>
        <p:txBody>
          <a:bodyPr vert="horz" lIns="91440" tIns="45720" rIns="91440" bIns="45720" numCol="1" rtlCol="0" anchor="t">
            <a:noAutofit/>
          </a:bodyPr>
          <a:lstStyle/>
          <a:p>
            <a:pPr>
              <a:spcAft>
                <a:spcPts val="1200"/>
              </a:spcAft>
            </a:pPr>
            <a:endParaRPr lang="en-GB" sz="1800" dirty="0"/>
          </a:p>
          <a:p>
            <a:pPr>
              <a:spcAft>
                <a:spcPts val="1200"/>
              </a:spcAft>
            </a:pPr>
            <a:r>
              <a:rPr lang="fr-FR" sz="1800" dirty="0">
                <a:latin typeface="Verdana" panose="020B0604030504040204" pitchFamily="34" charset="0"/>
                <a:ea typeface="Verdana" panose="020B0604030504040204" pitchFamily="34" charset="0"/>
                <a:cs typeface="Verdana" panose="020B0604030504040204" pitchFamily="34" charset="0"/>
              </a:rPr>
              <a:t>De nombreuses entreprises considèrent le travail décent comme un problème de conformité, où les risques sont minimisés en fonction du respect des normes légales, de celles des partenaires commerciaux, de l’industrie ou des experts, ou en imposant des exigences pertinentes à leurs fournisseurs directs.</a:t>
            </a:r>
          </a:p>
          <a:p>
            <a:pPr>
              <a:spcAft>
                <a:spcPts val="1200"/>
              </a:spcAft>
            </a:pPr>
            <a:r>
              <a:rPr lang="fr-FR" sz="1800" dirty="0">
                <a:latin typeface="Verdana" panose="020B0604030504040204" pitchFamily="34" charset="0"/>
                <a:ea typeface="Verdana" panose="020B0604030504040204" pitchFamily="34" charset="0"/>
                <a:cs typeface="Verdana" panose="020B0604030504040204" pitchFamily="34" charset="0"/>
              </a:rPr>
              <a:t>Les outils couramment utilisés sont les codes de conduite, les audits et les plans d’actions correctives, les engagements politiques et les autres règlementations.</a:t>
            </a:r>
          </a:p>
          <a:p>
            <a:pPr>
              <a:spcAft>
                <a:spcPts val="1200"/>
              </a:spcAft>
            </a:pPr>
            <a:r>
              <a:rPr lang="fr-FR" sz="1800" b="1" dirty="0">
                <a:latin typeface="Verdana" panose="020B0604030504040204" pitchFamily="34" charset="0"/>
                <a:ea typeface="Verdana" panose="020B0604030504040204" pitchFamily="34" charset="0"/>
                <a:cs typeface="Verdana" panose="020B0604030504040204" pitchFamily="34" charset="0"/>
              </a:rPr>
              <a:t>Réflexion en groupe</a:t>
            </a:r>
          </a:p>
          <a:p>
            <a:pPr marL="457200" indent="-457200">
              <a:buFont typeface="Wingdings" panose="05000000000000000000" pitchFamily="2" charset="2"/>
              <a:buChar char="§"/>
            </a:pPr>
            <a:r>
              <a:rPr lang="fr-FR" sz="1800" dirty="0">
                <a:solidFill>
                  <a:schemeClr val="tx1"/>
                </a:solidFill>
                <a:latin typeface="Verdana" panose="020B0604030504040204" pitchFamily="34" charset="0"/>
                <a:ea typeface="Verdana" panose="020B0604030504040204" pitchFamily="34" charset="0"/>
                <a:cs typeface="Verdana" panose="020B0604030504040204" pitchFamily="34" charset="0"/>
              </a:rPr>
              <a:t>Quelles pourraient être les lacunes d’une approche fondée sur la conformité ?</a:t>
            </a:r>
          </a:p>
          <a:p>
            <a:pPr marL="457200" indent="-457200">
              <a:buFont typeface="Wingdings" panose="05000000000000000000" pitchFamily="2" charset="2"/>
              <a:buChar char="§"/>
            </a:pPr>
            <a:r>
              <a:rPr lang="fr-FR" sz="1800" dirty="0">
                <a:solidFill>
                  <a:schemeClr val="tx1"/>
                </a:solidFill>
                <a:latin typeface="Verdana" panose="020B0604030504040204" pitchFamily="34" charset="0"/>
                <a:ea typeface="Verdana" panose="020B0604030504040204" pitchFamily="34" charset="0"/>
                <a:cs typeface="Verdana" panose="020B0604030504040204" pitchFamily="34" charset="0"/>
              </a:rPr>
              <a:t>Pourquoi est-il souhaitable de compléter cette approche par d’autres types d’engagement des fournisseurs ?</a:t>
            </a:r>
          </a:p>
          <a:p>
            <a:pPr marL="285750" indent="-285750">
              <a:buFont typeface="Arial" panose="020B0604020202020204" pitchFamily="34" charset="0"/>
              <a:buChar char="•"/>
            </a:pPr>
            <a:endParaRPr lang="en-GB" sz="18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400" dirty="0"/>
          </a:p>
          <a:p>
            <a:pPr lvl="1"/>
            <a:endParaRPr lang="en-GB" dirty="0"/>
          </a:p>
          <a:p>
            <a:endParaRPr lang="en-GB" dirty="0"/>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18</a:t>
            </a:fld>
            <a:endParaRPr lang="en-US" smtClean="0"/>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951694"/>
          </a:xfrm>
        </p:spPr>
        <p:txBody>
          <a:bodyPr/>
          <a:lstStyle/>
          <a:p>
            <a:r>
              <a:rPr lang="fr-FR" b="1" dirty="0">
                <a:latin typeface="Verdana" panose="020B0604030504040204" pitchFamily="34" charset="0"/>
                <a:ea typeface="Verdana" panose="020B0604030504040204" pitchFamily="34" charset="0"/>
                <a:cs typeface="Verdana" panose="020B0604030504040204" pitchFamily="34" charset="0"/>
              </a:rPr>
              <a:t>QUELLES SONT LES LIMITES DES APPROCHES AXÉES SUR LA CONFORMITÉ POUR VOUS AIDER À COMPRENDRE LES RISQUES ?</a:t>
            </a:r>
          </a:p>
        </p:txBody>
      </p:sp>
    </p:spTree>
    <p:extLst>
      <p:ext uri="{BB962C8B-B14F-4D97-AF65-F5344CB8AC3E}">
        <p14:creationId xmlns:p14="http://schemas.microsoft.com/office/powerpoint/2010/main" val="3770917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en-GB" sz="1800" b="1" dirty="0">
              <a:latin typeface="Verdana" panose="020B0604030504040204" pitchFamily="34" charset="0"/>
              <a:ea typeface="Verdana" panose="020B0604030504040204" pitchFamily="34" charset="0"/>
              <a:cs typeface="Verdana" panose="020B0604030504040204" pitchFamily="34" charset="0"/>
            </a:endParaRPr>
          </a:p>
          <a:p>
            <a:r>
              <a:rPr lang="fr-FR" sz="2800" b="1" dirty="0">
                <a:latin typeface="Verdana" panose="020B0604030504040204" pitchFamily="34" charset="0"/>
                <a:ea typeface="Verdana" panose="020B0604030504040204" pitchFamily="34" charset="0"/>
                <a:cs typeface="Verdana" panose="020B0604030504040204" pitchFamily="34" charset="0"/>
              </a:rPr>
              <a:t>Réflexion en groupe</a:t>
            </a:r>
          </a:p>
          <a:p>
            <a:pPr marL="285750" indent="-285750">
              <a:buFont typeface="Arial" panose="020B0604020202020204" pitchFamily="34" charset="0"/>
              <a:buChar char="•"/>
            </a:pPr>
            <a:endParaRPr lang="en-GB" sz="28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fr-FR" sz="2800" dirty="0">
                <a:solidFill>
                  <a:schemeClr val="tx1"/>
                </a:solidFill>
                <a:latin typeface="Verdana" panose="020B0604030504040204" pitchFamily="34" charset="0"/>
                <a:ea typeface="Verdana" panose="020B0604030504040204" pitchFamily="34" charset="0"/>
                <a:cs typeface="Verdana" panose="020B0604030504040204" pitchFamily="34" charset="0"/>
              </a:rPr>
              <a:t>Que pensez-vous des avantages liés à la promotion du travail décent dans votre chaîne d’approvisionnement ? </a:t>
            </a:r>
          </a:p>
          <a:p>
            <a:pPr marL="285750" indent="-285750">
              <a:buFont typeface="Arial" panose="020B0604020202020204" pitchFamily="34" charset="0"/>
              <a:buChar char="•"/>
            </a:pPr>
            <a:r>
              <a:rPr lang="fr-FR" sz="2800" dirty="0">
                <a:solidFill>
                  <a:schemeClr val="tx1"/>
                </a:solidFill>
                <a:latin typeface="Verdana" panose="020B0604030504040204" pitchFamily="34" charset="0"/>
                <a:ea typeface="Verdana" panose="020B0604030504040204" pitchFamily="34" charset="0"/>
                <a:cs typeface="Verdana" panose="020B0604030504040204" pitchFamily="34" charset="0"/>
              </a:rPr>
              <a:t>Si ce facteur n’a pas joué de rôle dans votre travail jusqu’à présent, pouvez-vous expliquer pourquoi ? </a:t>
            </a:r>
          </a:p>
          <a:p>
            <a:pPr marL="285750" indent="-285750">
              <a:buFont typeface="Arial" panose="020B0604020202020204" pitchFamily="34" charset="0"/>
              <a:buChar char="•"/>
            </a:pPr>
            <a:r>
              <a:rPr lang="fr-FR" sz="2800" dirty="0">
                <a:solidFill>
                  <a:schemeClr val="tx1"/>
                </a:solidFill>
                <a:latin typeface="Verdana" panose="020B0604030504040204" pitchFamily="34" charset="0"/>
                <a:ea typeface="Verdana" panose="020B0604030504040204" pitchFamily="34" charset="0"/>
                <a:cs typeface="Verdana" panose="020B0604030504040204" pitchFamily="34" charset="0"/>
              </a:rPr>
              <a:t>Pensez-vous qu’obtenir ces avantages est important pour votre entreprise ? Pourquoi ?</a:t>
            </a:r>
          </a:p>
          <a:p>
            <a:pPr lvl="1"/>
            <a:endParaRPr lang="en-GB" dirty="0"/>
          </a:p>
          <a:p>
            <a:r>
              <a:rPr lang="fr-FR" dirty="0" smtClean="0">
                <a:solidFill>
                  <a:srgbClr val="FF0000"/>
                </a:solidFill>
              </a:rPr>
              <a:t>.</a:t>
            </a:r>
            <a:endParaRPr lang="fr-FR" dirty="0">
              <a:solidFill>
                <a:srgbClr val="FF0000"/>
              </a:solidFill>
            </a:endParaRPr>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19</a:t>
            </a:fld>
            <a:endParaRPr lang="en-US" smtClean="0"/>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fr-FR" b="1" dirty="0">
                <a:latin typeface="Verdana" panose="020B0604030504040204" pitchFamily="34" charset="0"/>
                <a:ea typeface="Verdana" panose="020B0604030504040204" pitchFamily="34" charset="0"/>
                <a:cs typeface="Verdana" panose="020B0604030504040204" pitchFamily="34" charset="0"/>
              </a:rPr>
              <a:t>POURQUOI EST-IL IMPORTANT DE PROMOUVOIR LE TRAVAIL DÉCENT POUR TOUS ?</a:t>
            </a:r>
          </a:p>
        </p:txBody>
      </p:sp>
    </p:spTree>
    <p:extLst>
      <p:ext uri="{BB962C8B-B14F-4D97-AF65-F5344CB8AC3E}">
        <p14:creationId xmlns:p14="http://schemas.microsoft.com/office/powerpoint/2010/main" val="681247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fr-FR" b="1" dirty="0">
                <a:latin typeface="Verdana" panose="020B0604030504040204" pitchFamily="34" charset="0"/>
                <a:ea typeface="Verdana" panose="020B0604030504040204" pitchFamily="34" charset="0"/>
                <a:cs typeface="Verdana" panose="020B0604030504040204" pitchFamily="34" charset="0"/>
              </a:rPr>
              <a:t>À PROPOS DE CE MODULE DE FORMATION |</a:t>
            </a:r>
            <a:r>
              <a:rPr lang="fr-FR" b="1" dirty="0">
                <a:solidFill>
                  <a:srgbClr val="FF0000"/>
                </a:solidFill>
                <a:latin typeface="Verdana" panose="020B0604030504040204" pitchFamily="34" charset="0"/>
                <a:ea typeface="Verdana" panose="020B0604030504040204" pitchFamily="34" charset="0"/>
                <a:cs typeface="Verdana" panose="020B0604030504040204" pitchFamily="34" charset="0"/>
              </a:rPr>
              <a:t> Inclut le guide de l’animateur</a:t>
            </a: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p:txBody>
          <a:bodyPr/>
          <a:lstStyle/>
          <a:p>
            <a:endParaRPr lang="fr-FR" b="1" dirty="0" smtClean="0"/>
          </a:p>
          <a:p>
            <a:r>
              <a:rPr lang="fr-FR" b="1" dirty="0" smtClean="0">
                <a:latin typeface="Verdana" panose="020B0604030504040204" pitchFamily="34" charset="0"/>
                <a:ea typeface="Verdana" panose="020B0604030504040204" pitchFamily="34" charset="0"/>
                <a:cs typeface="Verdana" panose="020B0604030504040204" pitchFamily="34" charset="0"/>
              </a:rPr>
              <a:t>À </a:t>
            </a:r>
            <a:r>
              <a:rPr lang="fr-FR" b="1" dirty="0">
                <a:latin typeface="Verdana" panose="020B0604030504040204" pitchFamily="34" charset="0"/>
                <a:ea typeface="Verdana" panose="020B0604030504040204" pitchFamily="34" charset="0"/>
                <a:cs typeface="Verdana" panose="020B0604030504040204" pitchFamily="34" charset="0"/>
              </a:rPr>
              <a:t>qui s’adresse-t-il ?</a:t>
            </a:r>
          </a:p>
          <a:p>
            <a:r>
              <a:rPr lang="fr-FR" dirty="0">
                <a:latin typeface="Verdana" panose="020B0604030504040204" pitchFamily="34" charset="0"/>
                <a:ea typeface="Verdana" panose="020B0604030504040204" pitchFamily="34" charset="0"/>
                <a:cs typeface="Verdana" panose="020B0604030504040204" pitchFamily="34" charset="0"/>
              </a:rPr>
              <a:t>Ce module contient une série d’exercices pratiques destinés principalement aux équipes de RSE, de durabilité et d’approvisionnement responsable qui souhaitent inciter les acheteurs et autres responsables des achats à comprendre le travail décent et sa pertinence dans leur travail.</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fr-FR" dirty="0">
                <a:latin typeface="Verdana" panose="020B0604030504040204" pitchFamily="34" charset="0"/>
                <a:ea typeface="Verdana" panose="020B0604030504040204" pitchFamily="34" charset="0"/>
                <a:cs typeface="Verdana" panose="020B0604030504040204" pitchFamily="34" charset="0"/>
              </a:rPr>
              <a:t>Les acheteurs peuvent également utiliser les approches présentées ici pour engager les fournisseurs.</a:t>
            </a:r>
          </a:p>
          <a:p>
            <a:pPr>
              <a:spcBef>
                <a:spcPts val="0"/>
              </a:spcBef>
              <a:defRPr/>
            </a:pPr>
            <a:endParaRPr lang="en-GB" i="1" dirty="0">
              <a:latin typeface="Verdana" panose="020B0604030504040204" pitchFamily="34" charset="0"/>
              <a:ea typeface="Verdana" panose="020B0604030504040204" pitchFamily="34" charset="0"/>
              <a:cs typeface="Verdana" panose="020B0604030504040204" pitchFamily="34" charset="0"/>
            </a:endParaRPr>
          </a:p>
          <a:p>
            <a:r>
              <a:rPr lang="fr-FR" b="1" dirty="0">
                <a:latin typeface="Verdana" panose="020B0604030504040204" pitchFamily="34" charset="0"/>
                <a:ea typeface="Verdana" panose="020B0604030504040204" pitchFamily="34" charset="0"/>
                <a:cs typeface="Verdana" panose="020B0604030504040204" pitchFamily="34" charset="0"/>
              </a:rPr>
              <a:t>Quel est l’objectif visé ?</a:t>
            </a:r>
          </a:p>
          <a:p>
            <a:pPr indent="-457200">
              <a:spcBef>
                <a:spcPts val="1200"/>
              </a:spcBef>
              <a:buSzPct val="8000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Expliquer et justifier l’importance du travail décent dans les chaînes d’approvisionnement</a:t>
            </a:r>
          </a:p>
          <a:p>
            <a:pPr indent="-457200">
              <a:spcBef>
                <a:spcPts val="1200"/>
              </a:spcBef>
              <a:buSzPct val="8000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Permettre aux acheteurs de réfléchir à l’intégration du travail décent</a:t>
            </a:r>
          </a:p>
          <a:p>
            <a:pPr indent="-457200">
              <a:spcBef>
                <a:spcPts val="1200"/>
              </a:spcBef>
              <a:buSzPct val="8000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Faire comprendre la pertinence du travail décent pour les fournisseurs</a:t>
            </a:r>
          </a:p>
          <a:p>
            <a:endParaRPr lang="en-GB" b="1" dirty="0">
              <a:latin typeface="Verdana" panose="020B0604030504040204" pitchFamily="34" charset="0"/>
              <a:ea typeface="Verdana" panose="020B0604030504040204" pitchFamily="34" charset="0"/>
              <a:cs typeface="Verdana" panose="020B0604030504040204" pitchFamily="34" charset="0"/>
            </a:endParaRPr>
          </a:p>
          <a:p>
            <a:r>
              <a:rPr lang="fr-FR" b="1" dirty="0">
                <a:solidFill>
                  <a:srgbClr val="FF0000"/>
                </a:solidFill>
                <a:latin typeface="Verdana" panose="020B0604030504040204" pitchFamily="34" charset="0"/>
                <a:ea typeface="Verdana" panose="020B0604030504040204" pitchFamily="34" charset="0"/>
                <a:cs typeface="Verdana" panose="020B0604030504040204" pitchFamily="34" charset="0"/>
              </a:rPr>
              <a:t>Bon à savoir</a:t>
            </a:r>
          </a:p>
          <a:p>
            <a:r>
              <a:rPr lang="fr-FR" dirty="0">
                <a:latin typeface="Verdana" panose="020B0604030504040204" pitchFamily="34" charset="0"/>
                <a:ea typeface="Verdana" panose="020B0604030504040204" pitchFamily="34" charset="0"/>
                <a:cs typeface="Verdana" panose="020B0604030504040204" pitchFamily="34" charset="0"/>
              </a:rPr>
              <a:t>Les exercices ne nécessitent pas l’intervention d’un expert pour être efficaces.</a:t>
            </a:r>
          </a:p>
          <a:p>
            <a:r>
              <a:rPr lang="fr-FR" dirty="0">
                <a:latin typeface="Verdana" panose="020B0604030504040204" pitchFamily="34" charset="0"/>
                <a:ea typeface="Verdana" panose="020B0604030504040204" pitchFamily="34" charset="0"/>
                <a:cs typeface="Verdana" panose="020B0604030504040204" pitchFamily="34" charset="0"/>
              </a:rPr>
              <a:t>Chaque exercice comprend des conseils de planification et de préparation, ainsi que des ordres du jour chronométrés en cas de nécessité.</a:t>
            </a:r>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a:t>
            </a:fld>
            <a:endParaRPr lang="en-US" smtClean="0"/>
          </a:p>
        </p:txBody>
      </p:sp>
    </p:spTree>
    <p:extLst>
      <p:ext uri="{BB962C8B-B14F-4D97-AF65-F5344CB8AC3E}">
        <p14:creationId xmlns:p14="http://schemas.microsoft.com/office/powerpoint/2010/main" val="3846698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20</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xmlns=""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smtClean="0">
              <a:solidFill>
                <a:prstClr val="white"/>
              </a:solidFill>
              <a:latin typeface="+mj-lt"/>
            </a:endParaRPr>
          </a:p>
          <a:p>
            <a:pPr lvl="0"/>
            <a:r>
              <a:rPr lang="fr-FR" sz="3200" b="1" dirty="0">
                <a:solidFill>
                  <a:prstClr val="white"/>
                </a:solidFill>
                <a:latin typeface="Verdana" panose="020B0604030504040204" pitchFamily="34" charset="0"/>
                <a:ea typeface="Verdana" panose="020B0604030504040204" pitchFamily="34" charset="0"/>
                <a:cs typeface="Verdana" panose="020B0604030504040204" pitchFamily="34" charset="0"/>
              </a:rPr>
              <a:t>EXERCICE n° 3</a:t>
            </a:r>
          </a:p>
          <a:p>
            <a:pPr lvl="0"/>
            <a:r>
              <a:rPr lang="fr-FR" sz="3200" dirty="0">
                <a:solidFill>
                  <a:prstClr val="white"/>
                </a:solidFill>
                <a:latin typeface="Verdana" panose="020B0604030504040204" pitchFamily="34" charset="0"/>
                <a:ea typeface="Verdana" panose="020B0604030504040204" pitchFamily="34" charset="0"/>
                <a:cs typeface="Verdana" panose="020B0604030504040204" pitchFamily="34" charset="0"/>
              </a:rPr>
              <a:t>METTRE EN PRATIQUE LES PRINCIPES D’ENGAGEMENT ET DE DIALOGUE</a:t>
            </a:r>
          </a:p>
        </p:txBody>
      </p:sp>
    </p:spTree>
    <p:extLst>
      <p:ext uri="{BB962C8B-B14F-4D97-AF65-F5344CB8AC3E}">
        <p14:creationId xmlns:p14="http://schemas.microsoft.com/office/powerpoint/2010/main" val="2841535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572126"/>
            <a:ext cx="11172406" cy="4600079"/>
          </a:xfrm>
        </p:spPr>
        <p:txBody>
          <a:bodyPr/>
          <a:lstStyle/>
          <a:p>
            <a:r>
              <a:rPr lang="fr-FR" b="1" dirty="0" smtClean="0">
                <a:latin typeface="Verdana" panose="020B0604030504040204" pitchFamily="34" charset="0"/>
                <a:ea typeface="Verdana" panose="020B0604030504040204" pitchFamily="34" charset="0"/>
                <a:cs typeface="Verdana" panose="020B0604030504040204" pitchFamily="34" charset="0"/>
              </a:rPr>
              <a:t>Objectif </a:t>
            </a:r>
            <a:r>
              <a:rPr lang="fr-FR" b="1" dirty="0">
                <a:latin typeface="Verdana" panose="020B0604030504040204" pitchFamily="34" charset="0"/>
                <a:ea typeface="Verdana" panose="020B0604030504040204" pitchFamily="34" charset="0"/>
                <a:cs typeface="Verdana" panose="020B0604030504040204" pitchFamily="34" charset="0"/>
              </a:rPr>
              <a:t>de l’exercice :</a:t>
            </a:r>
          </a:p>
          <a:p>
            <a:r>
              <a:rPr lang="fr-FR" dirty="0">
                <a:latin typeface="Verdana" panose="020B0604030504040204" pitchFamily="34" charset="0"/>
                <a:ea typeface="Verdana" panose="020B0604030504040204" pitchFamily="34" charset="0"/>
                <a:cs typeface="Verdana" panose="020B0604030504040204" pitchFamily="34" charset="0"/>
              </a:rPr>
              <a:t>Encourager les responsables des achats à utiliser l’engagement et le dialogue pour évoquer le sujet et son importance.</a:t>
            </a:r>
          </a:p>
          <a:p>
            <a:endParaRPr lang="en-GB"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fr-FR" b="1" dirty="0">
                <a:solidFill>
                  <a:schemeClr val="tx1"/>
                </a:solidFill>
                <a:latin typeface="Verdana" panose="020B0604030504040204" pitchFamily="34" charset="0"/>
                <a:ea typeface="Verdana" panose="020B0604030504040204" pitchFamily="34" charset="0"/>
                <a:cs typeface="Verdana" panose="020B0604030504040204" pitchFamily="34" charset="0"/>
              </a:rPr>
              <a:t>Préparation : </a:t>
            </a:r>
          </a:p>
          <a:p>
            <a:pPr marL="285750" indent="-285750">
              <a:buFont typeface="Wingdings" panose="05000000000000000000" pitchFamily="2" charset="2"/>
              <a:buChar char="§"/>
            </a:pPr>
            <a:r>
              <a:rPr lang="fr-FR" dirty="0">
                <a:solidFill>
                  <a:schemeClr val="tx1"/>
                </a:solidFill>
                <a:latin typeface="Verdana" panose="020B0604030504040204" pitchFamily="34" charset="0"/>
                <a:ea typeface="Verdana" panose="020B0604030504040204" pitchFamily="34" charset="0"/>
                <a:cs typeface="Verdana" panose="020B0604030504040204" pitchFamily="34" charset="0"/>
              </a:rPr>
              <a:t>Le jeu d’« écoute » a pour but de vous faire comprendre l’importance de votre comportement au cours d’une conversation, plutôt que vos propos.</a:t>
            </a:r>
          </a:p>
          <a:p>
            <a:pPr marL="285750" indent="-285750">
              <a:buFont typeface="Wingdings" panose="05000000000000000000" pitchFamily="2" charset="2"/>
              <a:buChar char="§"/>
            </a:pPr>
            <a:r>
              <a:rPr lang="fr-FR" dirty="0">
                <a:solidFill>
                  <a:schemeClr val="tx1"/>
                </a:solidFill>
                <a:latin typeface="Verdana" panose="020B0604030504040204" pitchFamily="34" charset="0"/>
                <a:ea typeface="Verdana" panose="020B0604030504040204" pitchFamily="34" charset="0"/>
                <a:cs typeface="Verdana" panose="020B0604030504040204" pitchFamily="34" charset="0"/>
              </a:rPr>
              <a:t>Les réponses seront présentées au groupe</a:t>
            </a:r>
          </a:p>
          <a:p>
            <a:pPr marL="285750" indent="-285750">
              <a:buFont typeface="Wingdings" panose="05000000000000000000" pitchFamily="2" charset="2"/>
              <a:buChar char="§"/>
            </a:pPr>
            <a:r>
              <a:rPr lang="fr-FR" dirty="0">
                <a:solidFill>
                  <a:schemeClr val="tx1"/>
                </a:solidFill>
                <a:latin typeface="Verdana" panose="020B0604030504040204" pitchFamily="34" charset="0"/>
                <a:ea typeface="Verdana" panose="020B0604030504040204" pitchFamily="34" charset="0"/>
                <a:cs typeface="Verdana" panose="020B0604030504040204" pitchFamily="34" charset="0"/>
              </a:rPr>
              <a:t>Récapitulatif : Un partage d’informations a lieu sur l’importance de l’engagement et du dialogue</a:t>
            </a:r>
          </a:p>
          <a:p>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fr-FR" b="1" dirty="0">
                <a:solidFill>
                  <a:schemeClr val="tx1"/>
                </a:solidFill>
                <a:latin typeface="Verdana" panose="020B0604030504040204" pitchFamily="34" charset="0"/>
                <a:ea typeface="Verdana" panose="020B0604030504040204" pitchFamily="34" charset="0"/>
                <a:cs typeface="Verdana" panose="020B0604030504040204" pitchFamily="34" charset="0"/>
              </a:rPr>
              <a:t>Chronométrage : </a:t>
            </a:r>
          </a:p>
          <a:p>
            <a:r>
              <a:rPr lang="fr-FR" sz="1500" b="1" dirty="0">
                <a:solidFill>
                  <a:schemeClr val="tx1"/>
                </a:solidFill>
                <a:latin typeface="Verdana" panose="020B0604030504040204" pitchFamily="34" charset="0"/>
                <a:ea typeface="Verdana" panose="020B0604030504040204" pitchFamily="34" charset="0"/>
                <a:cs typeface="Verdana" panose="020B0604030504040204" pitchFamily="34" charset="0"/>
              </a:rPr>
              <a:t>Durée totale prévue : 25 minutes </a:t>
            </a:r>
          </a:p>
          <a:p>
            <a:pPr marL="285750" indent="-285750">
              <a:buFont typeface="Wingdings" panose="05000000000000000000" pitchFamily="2" charset="2"/>
              <a:buChar char="§"/>
            </a:pPr>
            <a:r>
              <a:rPr lang="fr-FR" dirty="0">
                <a:solidFill>
                  <a:schemeClr val="tx1"/>
                </a:solidFill>
                <a:latin typeface="Verdana" panose="020B0604030504040204" pitchFamily="34" charset="0"/>
                <a:ea typeface="Verdana" panose="020B0604030504040204" pitchFamily="34" charset="0"/>
                <a:cs typeface="Verdana" panose="020B0604030504040204" pitchFamily="34" charset="0"/>
              </a:rPr>
              <a:t>Diapositives informatives (5 minutes)</a:t>
            </a:r>
          </a:p>
          <a:p>
            <a:pPr marL="285750" indent="-285750">
              <a:buFont typeface="Wingdings" panose="05000000000000000000" pitchFamily="2" charset="2"/>
              <a:buChar char="§"/>
            </a:pPr>
            <a:r>
              <a:rPr lang="fr-FR" dirty="0">
                <a:solidFill>
                  <a:schemeClr val="tx1"/>
                </a:solidFill>
                <a:latin typeface="Verdana" panose="020B0604030504040204" pitchFamily="34" charset="0"/>
                <a:ea typeface="Verdana" panose="020B0604030504040204" pitchFamily="34" charset="0"/>
                <a:cs typeface="Verdana" panose="020B0604030504040204" pitchFamily="34" charset="0"/>
              </a:rPr>
              <a:t>Introduction à l’exercice (5 minutes)</a:t>
            </a:r>
          </a:p>
          <a:p>
            <a:pPr marL="285750" indent="-285750">
              <a:buFont typeface="Wingdings" panose="05000000000000000000" pitchFamily="2" charset="2"/>
              <a:buChar char="§"/>
            </a:pPr>
            <a:r>
              <a:rPr lang="fr-FR" dirty="0">
                <a:solidFill>
                  <a:schemeClr val="tx1"/>
                </a:solidFill>
                <a:latin typeface="Verdana" panose="020B0604030504040204" pitchFamily="34" charset="0"/>
                <a:ea typeface="Verdana" panose="020B0604030504040204" pitchFamily="34" charset="0"/>
                <a:cs typeface="Verdana" panose="020B0604030504040204" pitchFamily="34" charset="0"/>
              </a:rPr>
              <a:t>Exercice en binôme (10 minutes)</a:t>
            </a:r>
          </a:p>
          <a:p>
            <a:pPr marL="285750" indent="-285750">
              <a:buFont typeface="Wingdings" panose="05000000000000000000" pitchFamily="2" charset="2"/>
              <a:buChar char="§"/>
            </a:pPr>
            <a:r>
              <a:rPr lang="fr-FR" dirty="0">
                <a:solidFill>
                  <a:schemeClr val="tx1"/>
                </a:solidFill>
                <a:latin typeface="Verdana" panose="020B0604030504040204" pitchFamily="34" charset="0"/>
                <a:ea typeface="Verdana" panose="020B0604030504040204" pitchFamily="34" charset="0"/>
                <a:cs typeface="Verdana" panose="020B0604030504040204" pitchFamily="34" charset="0"/>
              </a:rPr>
              <a:t>Réflexion en groupe (5 minutes)</a:t>
            </a:r>
          </a:p>
          <a:p>
            <a:endParaRPr lang="en-GB" sz="1400" dirty="0">
              <a:solidFill>
                <a:schemeClr val="accent5"/>
              </a:solidFill>
              <a:latin typeface="Verdana" panose="020B0604030504040204" pitchFamily="34" charset="0"/>
              <a:ea typeface="Verdana" panose="020B0604030504040204" pitchFamily="34" charset="0"/>
              <a:cs typeface="Verdana" panose="020B0604030504040204" pitchFamily="34" charset="0"/>
            </a:endParaRPr>
          </a:p>
          <a:p>
            <a:pPr lvl="1"/>
            <a:endParaRPr lang="en-GB" dirty="0">
              <a:solidFill>
                <a:schemeClr val="accent5"/>
              </a:solidFill>
              <a:latin typeface="Verdana" panose="020B0604030504040204" pitchFamily="34" charset="0"/>
              <a:ea typeface="Verdana" panose="020B0604030504040204" pitchFamily="34" charset="0"/>
              <a:cs typeface="Verdana" panose="020B0604030504040204" pitchFamily="34" charset="0"/>
            </a:endParaRPr>
          </a:p>
          <a:p>
            <a:endParaRPr lang="en-GB" dirty="0">
              <a:solidFill>
                <a:schemeClr val="accent5"/>
              </a:solidFill>
              <a:latin typeface="Verdana" panose="020B0604030504040204" pitchFamily="34" charset="0"/>
              <a:ea typeface="Verdana" panose="020B0604030504040204" pitchFamily="34" charset="0"/>
              <a:cs typeface="Verdana" panose="020B0604030504040204" pitchFamily="34" charset="0"/>
            </a:endParaRPr>
          </a:p>
          <a:p>
            <a:pPr>
              <a:spcBef>
                <a:spcPts val="0"/>
              </a:spcBef>
              <a:defRPr/>
            </a:pP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21</a:t>
            </a:fld>
            <a:endParaRPr lang="en-US" smtClean="0"/>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4"/>
            <a:ext cx="11172406" cy="1024751"/>
          </a:xfrm>
        </p:spPr>
        <p:txBody>
          <a:bodyPr/>
          <a:lstStyle/>
          <a:p>
            <a:pPr>
              <a:spcBef>
                <a:spcPts val="1200"/>
              </a:spcBef>
              <a:spcAft>
                <a:spcPts val="1200"/>
              </a:spcAft>
            </a:pPr>
            <a:r>
              <a:rPr lang="fr-FR" sz="2800" b="1" dirty="0">
                <a:latin typeface="Verdana" panose="020B0604030504040204" pitchFamily="34" charset="0"/>
                <a:ea typeface="Verdana" panose="020B0604030504040204" pitchFamily="34" charset="0"/>
                <a:cs typeface="Verdana" panose="020B0604030504040204" pitchFamily="34" charset="0"/>
              </a:rPr>
              <a:t>METTRE EN PRATIQUE LES PRINCIPES D’ENGAGEMENT ET DE DIALOGUE | </a:t>
            </a:r>
            <a:r>
              <a:rPr lang="fr-FR" sz="2800" b="1" dirty="0">
                <a:solidFill>
                  <a:srgbClr val="FF0000"/>
                </a:solidFill>
                <a:latin typeface="Verdana" panose="020B0604030504040204" pitchFamily="34" charset="0"/>
                <a:ea typeface="Verdana" panose="020B0604030504040204" pitchFamily="34" charset="0"/>
                <a:cs typeface="Verdana" panose="020B0604030504040204" pitchFamily="34" charset="0"/>
              </a:rPr>
              <a:t>Guide de l’animateur</a:t>
            </a:r>
          </a:p>
        </p:txBody>
      </p:sp>
    </p:spTree>
    <p:extLst>
      <p:ext uri="{BB962C8B-B14F-4D97-AF65-F5344CB8AC3E}">
        <p14:creationId xmlns:p14="http://schemas.microsoft.com/office/powerpoint/2010/main" val="3997225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0756935" cy="4792409"/>
          </a:xfrm>
        </p:spPr>
        <p:txBody>
          <a:bodyPr/>
          <a:lstStyle/>
          <a:p>
            <a:pPr marL="285750" indent="-285750">
              <a:spcAft>
                <a:spcPts val="1200"/>
              </a:spcAft>
              <a:buFont typeface="Arial" panose="020B0604020202020204" pitchFamily="34" charset="0"/>
              <a:buChar char="•"/>
            </a:pPr>
            <a:endParaRPr lang="en-GB" sz="1800" b="1" dirty="0" smtClean="0">
              <a:latin typeface="Verdana" panose="020B0604030504040204" pitchFamily="34" charset="0"/>
              <a:ea typeface="Verdana" panose="020B0604030504040204" pitchFamily="34" charset="0"/>
              <a:cs typeface="Verdana" panose="020B0604030504040204" pitchFamily="34" charset="0"/>
            </a:endParaRPr>
          </a:p>
          <a:p>
            <a:r>
              <a:rPr lang="fr-FR" b="1" dirty="0" smtClean="0">
                <a:latin typeface="Verdana" panose="020B0604030504040204" pitchFamily="34" charset="0"/>
                <a:ea typeface="Verdana" panose="020B0604030504040204" pitchFamily="34" charset="0"/>
                <a:cs typeface="Verdana" panose="020B0604030504040204" pitchFamily="34" charset="0"/>
              </a:rPr>
              <a:t>Objectifs</a:t>
            </a:r>
            <a:r>
              <a:rPr lang="fr-FR" b="1" dirty="0">
                <a:latin typeface="Verdana" panose="020B0604030504040204" pitchFamily="34" charset="0"/>
                <a:ea typeface="Verdana" panose="020B0604030504040204" pitchFamily="34" charset="0"/>
                <a:cs typeface="Verdana" panose="020B0604030504040204" pitchFamily="34" charset="0"/>
              </a:rPr>
              <a:t> : </a:t>
            </a:r>
          </a:p>
          <a:p>
            <a:pPr marL="285750" indent="-28575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Ce jeu a pour but de vous faire comprendre l’importance de votre comportement au cours d’une conversation, plutôt que vos propos. Cette expérience vous servira lorsque vous organiserez des ateliers de partage des bonnes pratiques des fournisseurs.</a:t>
            </a:r>
          </a:p>
          <a:p>
            <a:pPr>
              <a:spcBef>
                <a:spcPts val="1800"/>
              </a:spcBef>
            </a:pPr>
            <a:r>
              <a:rPr lang="fr-FR" b="1" dirty="0">
                <a:latin typeface="Verdana" panose="020B0604030504040204" pitchFamily="34" charset="0"/>
                <a:ea typeface="Verdana" panose="020B0604030504040204" pitchFamily="34" charset="0"/>
                <a:cs typeface="Verdana" panose="020B0604030504040204" pitchFamily="34" charset="0"/>
              </a:rPr>
              <a:t>Exercice :</a:t>
            </a:r>
          </a:p>
          <a:p>
            <a:r>
              <a:rPr lang="fr-FR" dirty="0">
                <a:latin typeface="Verdana" panose="020B0604030504040204" pitchFamily="34" charset="0"/>
                <a:ea typeface="Verdana" panose="020B0604030504040204" pitchFamily="34" charset="0"/>
                <a:cs typeface="Verdana" panose="020B0604030504040204" pitchFamily="34" charset="0"/>
              </a:rPr>
              <a:t>Le jeu « d’écoute » permet de comprendre l’impact de l’équilibre entre la « défense de ses intérêts » (ou l’expression de ses opinions) et « l’écoute attentive » (c.-à-d. l’intérêt et la curiosité portés à l’autre personne)</a:t>
            </a:r>
          </a:p>
          <a:p>
            <a:pPr marL="285750" indent="-285750">
              <a:buFont typeface="Wingdings" panose="05000000000000000000" pitchFamily="2" charset="2"/>
              <a:buChar char="§"/>
            </a:pPr>
            <a:r>
              <a:rPr lang="fr-FR" dirty="0">
                <a:solidFill>
                  <a:srgbClr val="FF0000"/>
                </a:solidFill>
                <a:latin typeface="Verdana" panose="020B0604030504040204" pitchFamily="34" charset="0"/>
                <a:ea typeface="Verdana" panose="020B0604030504040204" pitchFamily="34" charset="0"/>
                <a:cs typeface="Verdana" panose="020B0604030504040204" pitchFamily="34" charset="0"/>
              </a:rPr>
              <a:t>Les participants forment un binôme constitué d’un orateur et d’un auditeur</a:t>
            </a:r>
          </a:p>
          <a:p>
            <a:pPr marL="285750" indent="-285750">
              <a:buFont typeface="Wingdings" panose="05000000000000000000" pitchFamily="2" charset="2"/>
              <a:buChar char="§"/>
            </a:pPr>
            <a:r>
              <a:rPr lang="fr-FR" dirty="0">
                <a:solidFill>
                  <a:srgbClr val="FF0000"/>
                </a:solidFill>
                <a:latin typeface="Verdana" panose="020B0604030504040204" pitchFamily="34" charset="0"/>
                <a:ea typeface="Verdana" panose="020B0604030504040204" pitchFamily="34" charset="0"/>
                <a:cs typeface="Verdana" panose="020B0604030504040204" pitchFamily="34" charset="0"/>
              </a:rPr>
              <a:t>L’orateur parle pendant deux minutes d’un sujet qui le passionne. L’auditeur ne réagit pas (pas de signe de tête, de sourire, ni de questions...) </a:t>
            </a:r>
          </a:p>
          <a:p>
            <a:pPr marL="285750" indent="-285750">
              <a:buFont typeface="Wingdings" panose="05000000000000000000" pitchFamily="2" charset="2"/>
              <a:buChar char="§"/>
            </a:pPr>
            <a:r>
              <a:rPr lang="fr-FR" dirty="0">
                <a:solidFill>
                  <a:srgbClr val="FF0000"/>
                </a:solidFill>
                <a:latin typeface="Verdana" panose="020B0604030504040204" pitchFamily="34" charset="0"/>
                <a:ea typeface="Verdana" panose="020B0604030504040204" pitchFamily="34" charset="0"/>
                <a:cs typeface="Verdana" panose="020B0604030504040204" pitchFamily="34" charset="0"/>
              </a:rPr>
              <a:t>Les rôles sont intervertis</a:t>
            </a:r>
          </a:p>
          <a:p>
            <a:pPr marL="285750" indent="-285750">
              <a:buFont typeface="Wingdings" panose="05000000000000000000" pitchFamily="2" charset="2"/>
              <a:buChar char="§"/>
            </a:pPr>
            <a:r>
              <a:rPr lang="fr-FR" dirty="0">
                <a:solidFill>
                  <a:srgbClr val="FF0000"/>
                </a:solidFill>
                <a:latin typeface="Verdana" panose="020B0604030504040204" pitchFamily="34" charset="0"/>
                <a:ea typeface="Verdana" panose="020B0604030504040204" pitchFamily="34" charset="0"/>
                <a:cs typeface="Verdana" panose="020B0604030504040204" pitchFamily="34" charset="0"/>
              </a:rPr>
              <a:t>Deux minutes sont à nouveau accordées à l’orateur. L’auditeur peut cette fois réagir et poser des questions.</a:t>
            </a:r>
          </a:p>
          <a:p>
            <a:pPr>
              <a:spcAft>
                <a:spcPts val="600"/>
              </a:spcAft>
            </a:pPr>
            <a:r>
              <a:rPr lang="fr-FR" dirty="0" err="1">
                <a:latin typeface="Verdana" panose="020B0604030504040204" pitchFamily="34" charset="0"/>
                <a:ea typeface="Verdana" panose="020B0604030504040204" pitchFamily="34" charset="0"/>
                <a:cs typeface="Verdana" panose="020B0604030504040204" pitchFamily="34" charset="0"/>
              </a:rPr>
              <a:t>Débrief</a:t>
            </a:r>
            <a:r>
              <a:rPr lang="fr-FR" dirty="0">
                <a:latin typeface="Verdana" panose="020B0604030504040204" pitchFamily="34" charset="0"/>
                <a:ea typeface="Verdana" panose="020B0604030504040204" pitchFamily="34" charset="0"/>
                <a:cs typeface="Verdana" panose="020B0604030504040204" pitchFamily="34" charset="0"/>
              </a:rPr>
              <a:t> : réflexion en groupe entier</a:t>
            </a:r>
          </a:p>
          <a:p>
            <a:pPr marL="742950" lvl="1" indent="-285750" algn="l">
              <a:buFont typeface="Wingdings" panose="05000000000000000000" pitchFamily="2" charset="2"/>
              <a:buChar char="§"/>
            </a:pPr>
            <a:r>
              <a:rPr lang="fr-FR" sz="1500" dirty="0">
                <a:solidFill>
                  <a:schemeClr val="tx1"/>
                </a:solidFill>
                <a:latin typeface="Verdana" panose="020B0604030504040204" pitchFamily="34" charset="0"/>
                <a:ea typeface="Verdana" panose="020B0604030504040204" pitchFamily="34" charset="0"/>
                <a:cs typeface="Verdana" panose="020B0604030504040204" pitchFamily="34" charset="0"/>
              </a:rPr>
              <a:t>À quoi ressemble chaque expérience ?</a:t>
            </a:r>
          </a:p>
          <a:p>
            <a:pPr marL="742950" lvl="1" indent="-285750" algn="l">
              <a:buFont typeface="Wingdings" panose="05000000000000000000" pitchFamily="2" charset="2"/>
              <a:buChar char="§"/>
            </a:pPr>
            <a:r>
              <a:rPr lang="fr-FR" sz="1500" dirty="0">
                <a:solidFill>
                  <a:schemeClr val="tx1"/>
                </a:solidFill>
                <a:latin typeface="Verdana" panose="020B0604030504040204" pitchFamily="34" charset="0"/>
                <a:ea typeface="Verdana" panose="020B0604030504040204" pitchFamily="34" charset="0"/>
                <a:cs typeface="Verdana" panose="020B0604030504040204" pitchFamily="34" charset="0"/>
              </a:rPr>
              <a:t>Compte tenu de ce que vous savez maintenant, que feriez-vous différemment ?</a:t>
            </a:r>
          </a:p>
          <a:p>
            <a:pPr marL="628650" lvl="1" indent="-171450" algn="l">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22</a:t>
            </a:fld>
            <a:endParaRPr lang="en-US" smtClean="0"/>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fr-FR" sz="2800" b="1" dirty="0">
                <a:latin typeface="Verdana" panose="020B0604030504040204" pitchFamily="34" charset="0"/>
                <a:ea typeface="Verdana" panose="020B0604030504040204" pitchFamily="34" charset="0"/>
                <a:cs typeface="Verdana" panose="020B0604030504040204" pitchFamily="34" charset="0"/>
              </a:rPr>
              <a:t>METTRE EN PRATIQUE LES PRINCIPES D’ENGAGEMENT ET DE DIALOGUE | </a:t>
            </a:r>
            <a:r>
              <a:rPr lang="fr-FR" sz="2800" b="1" dirty="0">
                <a:solidFill>
                  <a:srgbClr val="FF0000"/>
                </a:solidFill>
                <a:latin typeface="Verdana" panose="020B0604030504040204" pitchFamily="34" charset="0"/>
                <a:ea typeface="Verdana" panose="020B0604030504040204" pitchFamily="34" charset="0"/>
                <a:cs typeface="Verdana" panose="020B0604030504040204" pitchFamily="34" charset="0"/>
              </a:rPr>
              <a:t>G</a:t>
            </a:r>
            <a:r>
              <a:rPr lang="fr-FR" sz="2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uide </a:t>
            </a:r>
            <a:r>
              <a:rPr lang="fr-FR" sz="2800" b="1" dirty="0">
                <a:solidFill>
                  <a:srgbClr val="FF0000"/>
                </a:solidFill>
                <a:latin typeface="Verdana" panose="020B0604030504040204" pitchFamily="34" charset="0"/>
                <a:ea typeface="Verdana" panose="020B0604030504040204" pitchFamily="34" charset="0"/>
                <a:cs typeface="Verdana" panose="020B0604030504040204" pitchFamily="34" charset="0"/>
              </a:rPr>
              <a:t>de l’animateur</a:t>
            </a:r>
          </a:p>
        </p:txBody>
      </p:sp>
    </p:spTree>
    <p:extLst>
      <p:ext uri="{BB962C8B-B14F-4D97-AF65-F5344CB8AC3E}">
        <p14:creationId xmlns:p14="http://schemas.microsoft.com/office/powerpoint/2010/main" val="81419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0756935" cy="4792409"/>
          </a:xfrm>
        </p:spPr>
        <p:txBody>
          <a:bodyPr/>
          <a:lstStyle/>
          <a:p>
            <a:endParaRPr lang="en-GB" sz="1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fr-FR" sz="1800" b="1" dirty="0">
                <a:solidFill>
                  <a:schemeClr val="tx1"/>
                </a:solidFill>
                <a:latin typeface="Verdana" panose="020B0604030504040204" pitchFamily="34" charset="0"/>
                <a:ea typeface="Verdana" panose="020B0604030504040204" pitchFamily="34" charset="0"/>
                <a:cs typeface="Verdana" panose="020B0604030504040204" pitchFamily="34" charset="0"/>
              </a:rPr>
              <a:t>Il vous sera beaucoup plus facile et efficace d’identifier et de traiter les risques dans votre chaîne d’approvisionnement profonde si vous avez de bonnes relations avec vos fournisseurs directs. </a:t>
            </a:r>
          </a:p>
          <a:p>
            <a:endParaRPr lang="en-GB"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fr-FR"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Instaurer </a:t>
            </a:r>
            <a:r>
              <a:rPr lang="fr-FR" sz="1800" dirty="0">
                <a:solidFill>
                  <a:schemeClr val="tx1"/>
                </a:solidFill>
                <a:latin typeface="Verdana" panose="020B0604030504040204" pitchFamily="34" charset="0"/>
                <a:ea typeface="Verdana" panose="020B0604030504040204" pitchFamily="34" charset="0"/>
                <a:cs typeface="Verdana" panose="020B0604030504040204" pitchFamily="34" charset="0"/>
              </a:rPr>
              <a:t>l’ouverture et la transparence avec vos fournisseurs vous aidera à :</a:t>
            </a:r>
          </a:p>
          <a:p>
            <a:r>
              <a:rPr lang="fr-FR" sz="18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285750" lvl="0" indent="-285750">
              <a:buFont typeface="Wingdings" panose="05000000000000000000" pitchFamily="2" charset="2"/>
              <a:buChar char="§"/>
            </a:pPr>
            <a:r>
              <a:rPr lang="fr-FR" sz="1800" dirty="0">
                <a:latin typeface="Verdana" panose="020B0604030504040204" pitchFamily="34" charset="0"/>
                <a:ea typeface="Verdana" panose="020B0604030504040204" pitchFamily="34" charset="0"/>
                <a:cs typeface="Verdana" panose="020B0604030504040204" pitchFamily="34" charset="0"/>
              </a:rPr>
              <a:t>Cartographier les chaînes d’approvisionnement à haut risque</a:t>
            </a:r>
          </a:p>
          <a:p>
            <a:pPr marL="285750" lvl="0" indent="-285750">
              <a:buFont typeface="Wingdings" panose="05000000000000000000" pitchFamily="2" charset="2"/>
              <a:buChar char="§"/>
            </a:pPr>
            <a:r>
              <a:rPr lang="fr-FR" sz="1800" dirty="0">
                <a:latin typeface="Verdana" panose="020B0604030504040204" pitchFamily="34" charset="0"/>
                <a:ea typeface="Verdana" panose="020B0604030504040204" pitchFamily="34" charset="0"/>
                <a:cs typeface="Verdana" panose="020B0604030504040204" pitchFamily="34" charset="0"/>
              </a:rPr>
              <a:t>Identifier les déficiences en matière de travail décent dans vos chaînes d’approvisionnement </a:t>
            </a:r>
          </a:p>
          <a:p>
            <a:pPr marL="285750" lvl="0" indent="-285750">
              <a:buFont typeface="Wingdings" panose="05000000000000000000" pitchFamily="2" charset="2"/>
              <a:buChar char="§"/>
            </a:pPr>
            <a:r>
              <a:rPr lang="fr-FR" sz="1800" dirty="0">
                <a:latin typeface="Verdana" panose="020B0604030504040204" pitchFamily="34" charset="0"/>
                <a:ea typeface="Verdana" panose="020B0604030504040204" pitchFamily="34" charset="0"/>
                <a:cs typeface="Verdana" panose="020B0604030504040204" pitchFamily="34" charset="0"/>
              </a:rPr>
              <a:t>Comprendre si des agents locaux sont utilisés pour identifier les sous-traitants ou embaucher des travailleurs et comprendre leurs pratiques </a:t>
            </a:r>
          </a:p>
          <a:p>
            <a:pPr marL="285750" lvl="0" indent="-285750">
              <a:buFont typeface="Wingdings" panose="05000000000000000000" pitchFamily="2" charset="2"/>
              <a:buChar char="§"/>
            </a:pPr>
            <a:r>
              <a:rPr lang="fr-FR" sz="1800" dirty="0">
                <a:latin typeface="Verdana" panose="020B0604030504040204" pitchFamily="34" charset="0"/>
                <a:ea typeface="Verdana" panose="020B0604030504040204" pitchFamily="34" charset="0"/>
                <a:cs typeface="Verdana" panose="020B0604030504040204" pitchFamily="34" charset="0"/>
              </a:rPr>
              <a:t>Collaborer à l’identification et à la résolution des causes profondes</a:t>
            </a:r>
          </a:p>
          <a:p>
            <a:pPr marL="285750" lvl="0" indent="-285750">
              <a:buFont typeface="Wingdings" panose="05000000000000000000" pitchFamily="2" charset="2"/>
              <a:buChar char="§"/>
            </a:pPr>
            <a:r>
              <a:rPr lang="fr-FR" sz="1800" dirty="0">
                <a:latin typeface="Verdana" panose="020B0604030504040204" pitchFamily="34" charset="0"/>
                <a:ea typeface="Verdana" panose="020B0604030504040204" pitchFamily="34" charset="0"/>
                <a:cs typeface="Verdana" panose="020B0604030504040204" pitchFamily="34" charset="0"/>
              </a:rPr>
              <a:t>Obtenir des commentaires sur vos pratiques d’achat et savoir si l’une d’entre elles a un impact négatif sur les droits des travailleurs </a:t>
            </a:r>
          </a:p>
          <a:p>
            <a:pPr marL="285750" lvl="0" indent="-285750">
              <a:buFont typeface="Wingdings" panose="05000000000000000000" pitchFamily="2" charset="2"/>
              <a:buChar char="§"/>
            </a:pPr>
            <a:r>
              <a:rPr lang="fr-FR" sz="1800" dirty="0">
                <a:latin typeface="Verdana" panose="020B0604030504040204" pitchFamily="34" charset="0"/>
                <a:ea typeface="Verdana" panose="020B0604030504040204" pitchFamily="34" charset="0"/>
                <a:cs typeface="Verdana" panose="020B0604030504040204" pitchFamily="34" charset="0"/>
              </a:rPr>
              <a:t>Coopérer pour remédier aux impacts négatifs, le cas échéant</a:t>
            </a:r>
          </a:p>
          <a:p>
            <a:pPr marL="285750" lvl="0" indent="-285750">
              <a:buFont typeface="Wingdings" panose="05000000000000000000" pitchFamily="2" charset="2"/>
              <a:buChar char="§"/>
            </a:pPr>
            <a:r>
              <a:rPr lang="fr-FR" sz="1800" dirty="0">
                <a:latin typeface="Verdana" panose="020B0604030504040204" pitchFamily="34" charset="0"/>
                <a:ea typeface="Verdana" panose="020B0604030504040204" pitchFamily="34" charset="0"/>
                <a:cs typeface="Verdana" panose="020B0604030504040204" pitchFamily="34" charset="0"/>
              </a:rPr>
              <a:t>Suivre l’amélioration des performances</a:t>
            </a:r>
          </a:p>
          <a:p>
            <a:endParaRPr lang="en-GB" dirty="0"/>
          </a:p>
          <a:p>
            <a:pPr>
              <a:spcBef>
                <a:spcPts val="0"/>
              </a:spcBef>
              <a:defRPr/>
            </a:pPr>
            <a:endParaRPr lang="en-GB" dirty="0"/>
          </a:p>
          <a:p>
            <a:pPr>
              <a:spcBef>
                <a:spcPts val="0"/>
              </a:spcBef>
              <a:defRPr/>
            </a:pPr>
            <a:endParaRPr lang="en-GB" dirty="0"/>
          </a:p>
          <a:p>
            <a:pPr>
              <a:spcBef>
                <a:spcPts val="0"/>
              </a:spcBef>
              <a:defRPr/>
            </a:pPr>
            <a:endParaRPr lang="en-GB" dirty="0"/>
          </a:p>
          <a:p>
            <a:pPr>
              <a:spcBef>
                <a:spcPts val="0"/>
              </a:spcBef>
              <a:defRPr/>
            </a:pPr>
            <a:r>
              <a:rPr lang="fr-FR" dirty="0">
                <a:solidFill>
                  <a:srgbClr val="FF0000"/>
                </a:solidFill>
              </a:rPr>
              <a:t>Des remarques à l’intention de l’animateur sont disponibles dans les commentaires ci-dessous.</a:t>
            </a: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23</a:t>
            </a:fld>
            <a:endParaRPr lang="en-US" smtClean="0"/>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fr-FR" b="1" dirty="0">
                <a:latin typeface="Verdana" panose="020B0604030504040204" pitchFamily="34" charset="0"/>
                <a:ea typeface="Verdana" panose="020B0604030504040204" pitchFamily="34" charset="0"/>
                <a:cs typeface="Verdana" panose="020B0604030504040204" pitchFamily="34" charset="0"/>
              </a:rPr>
              <a:t>RÉCAPITULATIF : POURQUOI FAVORISER L’ENGAGEMENT ET LE DIALOGUE ?</a:t>
            </a:r>
          </a:p>
        </p:txBody>
      </p:sp>
    </p:spTree>
    <p:extLst>
      <p:ext uri="{BB962C8B-B14F-4D97-AF65-F5344CB8AC3E}">
        <p14:creationId xmlns:p14="http://schemas.microsoft.com/office/powerpoint/2010/main" val="975534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0756935" cy="4792409"/>
          </a:xfrm>
        </p:spPr>
        <p:txBody>
          <a:bodyPr/>
          <a:lstStyle/>
          <a:p>
            <a:pPr marL="285750" indent="-285750">
              <a:spcAft>
                <a:spcPts val="1200"/>
              </a:spcAft>
              <a:buFont typeface="Arial" panose="020B0604020202020204" pitchFamily="34" charset="0"/>
              <a:buChar char="•"/>
            </a:pPr>
            <a:endParaRPr lang="en-GB" sz="1800" b="1" dirty="0"/>
          </a:p>
          <a:p>
            <a:pPr marL="285750" indent="-285750">
              <a:spcAft>
                <a:spcPts val="1200"/>
              </a:spcAft>
              <a:buFont typeface="Wingdings" panose="05000000000000000000" pitchFamily="2" charset="2"/>
              <a:buChar char="§"/>
            </a:pPr>
            <a:r>
              <a:rPr lang="fr-FR" sz="1800" dirty="0">
                <a:latin typeface="Verdana" panose="020B0604030504040204" pitchFamily="34" charset="0"/>
                <a:ea typeface="Verdana" panose="020B0604030504040204" pitchFamily="34" charset="0"/>
                <a:cs typeface="Verdana" panose="020B0604030504040204" pitchFamily="34" charset="0"/>
              </a:rPr>
              <a:t>La </a:t>
            </a:r>
            <a:r>
              <a:rPr lang="fr-FR" sz="1800" b="1" dirty="0">
                <a:latin typeface="Verdana" panose="020B0604030504040204" pitchFamily="34" charset="0"/>
                <a:ea typeface="Verdana" panose="020B0604030504040204" pitchFamily="34" charset="0"/>
                <a:cs typeface="Verdana" panose="020B0604030504040204" pitchFamily="34" charset="0"/>
              </a:rPr>
              <a:t>façon dont</a:t>
            </a:r>
            <a:r>
              <a:rPr lang="fr-FR" sz="1800" dirty="0">
                <a:latin typeface="Verdana" panose="020B0604030504040204" pitchFamily="34" charset="0"/>
                <a:ea typeface="Verdana" panose="020B0604030504040204" pitchFamily="34" charset="0"/>
                <a:cs typeface="Verdana" panose="020B0604030504040204" pitchFamily="34" charset="0"/>
              </a:rPr>
              <a:t> vous vous comportez est aussi importante que ce que vous dites.</a:t>
            </a:r>
          </a:p>
          <a:p>
            <a:pPr marL="285750" indent="-285750">
              <a:spcAft>
                <a:spcPts val="1200"/>
              </a:spcAft>
              <a:buFont typeface="Wingdings" panose="05000000000000000000" pitchFamily="2" charset="2"/>
              <a:buChar char="§"/>
            </a:pPr>
            <a:r>
              <a:rPr lang="fr-FR" sz="1800" dirty="0">
                <a:latin typeface="Verdana" panose="020B0604030504040204" pitchFamily="34" charset="0"/>
                <a:ea typeface="Verdana" panose="020B0604030504040204" pitchFamily="34" charset="0"/>
                <a:cs typeface="Verdana" panose="020B0604030504040204" pitchFamily="34" charset="0"/>
              </a:rPr>
              <a:t>Soyez clair lorsque vous évoquez le contexte et la justification dans cet exercice d’engagement : précisez qu’il </a:t>
            </a:r>
            <a:r>
              <a:rPr lang="fr-FR" sz="1800" i="1" dirty="0">
                <a:latin typeface="Verdana" panose="020B0604030504040204" pitchFamily="34" charset="0"/>
                <a:ea typeface="Verdana" panose="020B0604030504040204" pitchFamily="34" charset="0"/>
                <a:cs typeface="Verdana" panose="020B0604030504040204" pitchFamily="34" charset="0"/>
              </a:rPr>
              <a:t>ne</a:t>
            </a:r>
            <a:r>
              <a:rPr lang="fr-FR" sz="1800" dirty="0">
                <a:latin typeface="Verdana" panose="020B0604030504040204" pitchFamily="34" charset="0"/>
                <a:ea typeface="Verdana" panose="020B0604030504040204" pitchFamily="34" charset="0"/>
                <a:cs typeface="Verdana" panose="020B0604030504040204" pitchFamily="34" charset="0"/>
              </a:rPr>
              <a:t> s’agit </a:t>
            </a:r>
            <a:r>
              <a:rPr lang="fr-FR" sz="1800" i="1" dirty="0">
                <a:latin typeface="Verdana" panose="020B0604030504040204" pitchFamily="34" charset="0"/>
                <a:ea typeface="Verdana" panose="020B0604030504040204" pitchFamily="34" charset="0"/>
                <a:cs typeface="Verdana" panose="020B0604030504040204" pitchFamily="34" charset="0"/>
              </a:rPr>
              <a:t>pas</a:t>
            </a:r>
            <a:r>
              <a:rPr lang="fr-FR" sz="1800" dirty="0">
                <a:latin typeface="Verdana" panose="020B0604030504040204" pitchFamily="34" charset="0"/>
                <a:ea typeface="Verdana" panose="020B0604030504040204" pitchFamily="34" charset="0"/>
                <a:cs typeface="Verdana" panose="020B0604030504040204" pitchFamily="34" charset="0"/>
              </a:rPr>
              <a:t> d’un audit ou d’une certification mais d’un moyen d’encourager le dialogue entre votre entreprise et ses fournisseurs, en vue de partager les bonnes pratiques et d’améliorer vos résultats en matière de travail décent.</a:t>
            </a:r>
          </a:p>
          <a:p>
            <a:pPr marL="285750" indent="-285750">
              <a:spcAft>
                <a:spcPts val="1200"/>
              </a:spcAft>
              <a:buFont typeface="Wingdings" panose="05000000000000000000" pitchFamily="2" charset="2"/>
              <a:buChar char="§"/>
            </a:pPr>
            <a:r>
              <a:rPr lang="fr-FR" sz="1800" dirty="0">
                <a:latin typeface="Verdana" panose="020B0604030504040204" pitchFamily="34" charset="0"/>
                <a:ea typeface="Verdana" panose="020B0604030504040204" pitchFamily="34" charset="0"/>
                <a:cs typeface="Verdana" panose="020B0604030504040204" pitchFamily="34" charset="0"/>
              </a:rPr>
              <a:t>Un dialogue et un partage sincères permettent au fournisseur de vous poser des questions, à vous ou à votre entreprise, et inversement.</a:t>
            </a:r>
          </a:p>
          <a:p>
            <a:pPr marL="285750" indent="-285750">
              <a:spcAft>
                <a:spcPts val="1200"/>
              </a:spcAft>
              <a:buFont typeface="Wingdings" panose="05000000000000000000" pitchFamily="2" charset="2"/>
              <a:buChar char="§"/>
            </a:pPr>
            <a:r>
              <a:rPr lang="fr-FR" sz="1800" dirty="0">
                <a:latin typeface="Verdana" panose="020B0604030504040204" pitchFamily="34" charset="0"/>
                <a:ea typeface="Verdana" panose="020B0604030504040204" pitchFamily="34" charset="0"/>
                <a:cs typeface="Verdana" panose="020B0604030504040204" pitchFamily="34" charset="0"/>
              </a:rPr>
              <a:t>Déterminez pour chaque partie qui sera présent lors de la visite afin de garantir une conversation équilibrée.</a:t>
            </a:r>
          </a:p>
          <a:p>
            <a:pPr marL="285750" indent="-285750">
              <a:spcAft>
                <a:spcPts val="1200"/>
              </a:spcAft>
              <a:buFont typeface="Wingdings" panose="05000000000000000000" pitchFamily="2" charset="2"/>
              <a:buChar char="§"/>
            </a:pPr>
            <a:r>
              <a:rPr lang="fr-FR" sz="1800" dirty="0">
                <a:latin typeface="Verdana" panose="020B0604030504040204" pitchFamily="34" charset="0"/>
                <a:ea typeface="Verdana" panose="020B0604030504040204" pitchFamily="34" charset="0"/>
                <a:cs typeface="Verdana" panose="020B0604030504040204" pitchFamily="34" charset="0"/>
              </a:rPr>
              <a:t>Consacrez du temps à établir une compréhension commune de la situation avec votre fournisseur dès le départ, en évoquant le contexte commercial général, la concurrence et en quoi consiste la collaboration avec votre entreprise. </a:t>
            </a:r>
          </a:p>
          <a:p>
            <a:pPr marL="285750" indent="-285750">
              <a:spcAft>
                <a:spcPts val="1200"/>
              </a:spcAft>
              <a:buFont typeface="Wingdings" panose="05000000000000000000" pitchFamily="2" charset="2"/>
              <a:buChar char="§"/>
            </a:pPr>
            <a:r>
              <a:rPr lang="fr-FR" sz="1800" dirty="0">
                <a:latin typeface="Verdana" panose="020B0604030504040204" pitchFamily="34" charset="0"/>
                <a:ea typeface="Verdana" panose="020B0604030504040204" pitchFamily="34" charset="0"/>
                <a:cs typeface="Verdana" panose="020B0604030504040204" pitchFamily="34" charset="0"/>
              </a:rPr>
              <a:t>Si possible, prenez du temps pour établir la relation avec les personnes clés, idéalement avant la visite proprement dite.</a:t>
            </a:r>
          </a:p>
          <a:p>
            <a:pPr marL="285750" indent="-285750">
              <a:buFont typeface="Wingdings" panose="05000000000000000000" pitchFamily="2" charset="2"/>
              <a:buChar char="§"/>
            </a:pPr>
            <a:endParaRPr lang="en-GB" sz="1800" dirty="0">
              <a:latin typeface="Verdana" panose="020B0604030504040204" pitchFamily="34" charset="0"/>
              <a:ea typeface="Verdana" panose="020B0604030504040204" pitchFamily="34" charset="0"/>
              <a:cs typeface="Verdana" panose="020B0604030504040204" pitchFamily="34" charset="0"/>
            </a:endParaRPr>
          </a:p>
          <a:p>
            <a:pPr marL="285750" indent="-285750">
              <a:spcBef>
                <a:spcPts val="0"/>
              </a:spcBef>
              <a:buFont typeface="Wingdings" panose="05000000000000000000" pitchFamily="2" charset="2"/>
              <a:buChar char="§"/>
              <a:defRPr/>
            </a:pP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24</a:t>
            </a:fld>
            <a:endParaRPr lang="en-US" smtClean="0"/>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fr-FR" b="1" dirty="0">
                <a:latin typeface="Verdana" panose="020B0604030504040204" pitchFamily="34" charset="0"/>
                <a:ea typeface="Verdana" panose="020B0604030504040204" pitchFamily="34" charset="0"/>
                <a:cs typeface="Verdana" panose="020B0604030504040204" pitchFamily="34" charset="0"/>
              </a:rPr>
              <a:t>RÉCAPITULATIF : PRINCIPES D’ENGAGEMENT ET DE DIALOGUE</a:t>
            </a:r>
          </a:p>
        </p:txBody>
      </p:sp>
    </p:spTree>
    <p:extLst>
      <p:ext uri="{BB962C8B-B14F-4D97-AF65-F5344CB8AC3E}">
        <p14:creationId xmlns:p14="http://schemas.microsoft.com/office/powerpoint/2010/main" val="2626371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6237514" y="2097389"/>
            <a:ext cx="5094515" cy="4074816"/>
          </a:xfrm>
        </p:spPr>
        <p:txBody>
          <a:bodyPr/>
          <a:lstStyle/>
          <a:p>
            <a:pPr marL="285750" indent="-285750">
              <a:lnSpc>
                <a:spcPct val="107000"/>
              </a:lnSpc>
              <a:buFont typeface="Wingdings" panose="05000000000000000000" pitchFamily="2" charset="2"/>
              <a:buChar char="§"/>
            </a:pPr>
            <a:r>
              <a:rPr lang="fr-FR" sz="1800" dirty="0">
                <a:latin typeface="Verdana" panose="020B0604030504040204" pitchFamily="34" charset="0"/>
                <a:ea typeface="Verdana" panose="020B0604030504040204" pitchFamily="34" charset="0"/>
                <a:cs typeface="Verdana" panose="020B0604030504040204" pitchFamily="34" charset="0"/>
              </a:rPr>
              <a:t>Les conversations axées sur l’</a:t>
            </a:r>
            <a:r>
              <a:rPr lang="fr-FR"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action</a:t>
            </a:r>
            <a:r>
              <a:rPr lang="fr-FR" sz="1800" dirty="0">
                <a:latin typeface="Verdana" panose="020B0604030504040204" pitchFamily="34" charset="0"/>
                <a:ea typeface="Verdana" panose="020B0604030504040204" pitchFamily="34" charset="0"/>
                <a:cs typeface="Verdana" panose="020B0604030504040204" pitchFamily="34" charset="0"/>
              </a:rPr>
              <a:t> sont généralement plus fructueuses lorsqu’elles font suite à des conversations où les deux personnes / organisations ont étudié les différentes</a:t>
            </a:r>
            <a:r>
              <a:rPr lang="fr-FR" sz="1800" b="1" dirty="0">
                <a:solidFill>
                  <a:srgbClr val="79B739"/>
                </a:solidFill>
                <a:latin typeface="Verdana" panose="020B0604030504040204" pitchFamily="34" charset="0"/>
                <a:ea typeface="Verdana" panose="020B0604030504040204" pitchFamily="34" charset="0"/>
                <a:cs typeface="Verdana" panose="020B0604030504040204" pitchFamily="34" charset="0"/>
              </a:rPr>
              <a:t> </a:t>
            </a:r>
            <a:r>
              <a:rPr lang="fr-FR"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possibilités </a:t>
            </a:r>
            <a:r>
              <a:rPr lang="fr-FR" sz="1800" dirty="0">
                <a:latin typeface="Verdana" panose="020B0604030504040204" pitchFamily="34" charset="0"/>
                <a:ea typeface="Verdana" panose="020B0604030504040204" pitchFamily="34" charset="0"/>
                <a:cs typeface="Verdana" panose="020B0604030504040204" pitchFamily="34" charset="0"/>
              </a:rPr>
              <a:t>ensemble, et... </a:t>
            </a:r>
          </a:p>
          <a:p>
            <a:pPr marL="257175" indent="-257175">
              <a:lnSpc>
                <a:spcPct val="107000"/>
              </a:lnSpc>
              <a:buFont typeface="Symbol" pitchFamily="2" charset="2"/>
              <a:buChar char=""/>
            </a:pPr>
            <a:endParaRPr lang="en-GB" sz="1800" dirty="0">
              <a:latin typeface="Flama-Light" pitchFamily="50"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
            </a:pPr>
            <a:r>
              <a:rPr lang="fr-FR" sz="1800" dirty="0">
                <a:latin typeface="Verdana" panose="020B0604030504040204" pitchFamily="34" charset="0"/>
                <a:ea typeface="Verdana" panose="020B0604030504040204" pitchFamily="34" charset="0"/>
                <a:cs typeface="Verdana" panose="020B0604030504040204" pitchFamily="34" charset="0"/>
              </a:rPr>
              <a:t>Les conversations axées sur les </a:t>
            </a:r>
            <a:r>
              <a:rPr lang="fr-FR"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possibilités </a:t>
            </a:r>
            <a:r>
              <a:rPr lang="fr-FR" sz="1800" dirty="0">
                <a:latin typeface="Verdana" panose="020B0604030504040204" pitchFamily="34" charset="0"/>
                <a:ea typeface="Verdana" panose="020B0604030504040204" pitchFamily="34" charset="0"/>
                <a:cs typeface="Verdana" panose="020B0604030504040204" pitchFamily="34" charset="0"/>
              </a:rPr>
              <a:t>sont généralement plus fructueuses lorsqu’elles font suite à des conversations où les personnes concernées ont pris le temps d’établir une </a:t>
            </a:r>
            <a:r>
              <a:rPr lang="fr-FR" sz="18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relation</a:t>
            </a:r>
            <a:r>
              <a:rPr lang="fr-FR" sz="1800" dirty="0">
                <a:latin typeface="Verdana" panose="020B0604030504040204" pitchFamily="34" charset="0"/>
                <a:ea typeface="Verdana" panose="020B0604030504040204" pitchFamily="34" charset="0"/>
                <a:cs typeface="Verdana" panose="020B0604030504040204" pitchFamily="34" charset="0"/>
              </a:rPr>
              <a:t>.</a:t>
            </a:r>
          </a:p>
          <a:p>
            <a:pPr marL="257175" indent="-257175">
              <a:lnSpc>
                <a:spcPct val="107000"/>
              </a:lnSpc>
              <a:buFont typeface="Symbol" pitchFamily="2" charset="2"/>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25</a:t>
            </a:fld>
            <a:endParaRPr lang="en-US" smtClean="0"/>
          </a:p>
        </p:txBody>
      </p:sp>
      <p:sp>
        <p:nvSpPr>
          <p:cNvPr id="9" name="Title 1">
            <a:extLst>
              <a:ext uri="{FF2B5EF4-FFF2-40B4-BE49-F238E27FC236}">
                <a16:creationId xmlns="" xmlns:a16="http://schemas.microsoft.com/office/drawing/2014/main" id="{0F3FB9AB-78EC-6541-A51D-D479FF722DC6}"/>
              </a:ext>
            </a:extLst>
          </p:cNvPr>
          <p:cNvSpPr>
            <a:spLocks noGrp="1"/>
          </p:cNvSpPr>
          <p:nvPr>
            <p:ph type="ctrTitle"/>
          </p:nvPr>
        </p:nvSpPr>
        <p:spPr>
          <a:xfrm>
            <a:off x="575094" y="691755"/>
            <a:ext cx="11172406" cy="603646"/>
          </a:xfrm>
        </p:spPr>
        <p:txBody>
          <a:bodyPr/>
          <a:lstStyle/>
          <a:p>
            <a:r>
              <a:rPr lang="fr-FR" b="1" dirty="0">
                <a:latin typeface="Verdana" panose="020B0604030504040204" pitchFamily="34" charset="0"/>
                <a:ea typeface="Verdana" panose="020B0604030504040204" pitchFamily="34" charset="0"/>
                <a:cs typeface="Verdana" panose="020B0604030504040204" pitchFamily="34" charset="0"/>
              </a:rPr>
              <a:t>RÉCAPITULATIF : POURQUOI L’ENGAGEMENT ET LE DIALOGUE SONT-ILS IMPORTANTS ?</a:t>
            </a:r>
          </a:p>
        </p:txBody>
      </p:sp>
      <p:grpSp>
        <p:nvGrpSpPr>
          <p:cNvPr id="5" name="Group 4">
            <a:extLst>
              <a:ext uri="{FF2B5EF4-FFF2-40B4-BE49-F238E27FC236}">
                <a16:creationId xmlns="" xmlns:a16="http://schemas.microsoft.com/office/drawing/2014/main" id="{BB00D321-5327-0643-900B-7B86A2852A65}"/>
              </a:ext>
            </a:extLst>
          </p:cNvPr>
          <p:cNvGrpSpPr>
            <a:grpSpLocks noChangeAspect="1"/>
          </p:cNvGrpSpPr>
          <p:nvPr/>
        </p:nvGrpSpPr>
        <p:grpSpPr bwMode="auto">
          <a:xfrm>
            <a:off x="1633921" y="2251307"/>
            <a:ext cx="3143325" cy="3049385"/>
            <a:chOff x="0" y="0"/>
            <a:chExt cx="47901" cy="46466"/>
          </a:xfrm>
        </p:grpSpPr>
        <p:grpSp>
          <p:nvGrpSpPr>
            <p:cNvPr id="6" name="Group 5">
              <a:extLst>
                <a:ext uri="{FF2B5EF4-FFF2-40B4-BE49-F238E27FC236}">
                  <a16:creationId xmlns="" xmlns:a16="http://schemas.microsoft.com/office/drawing/2014/main" id="{9589DFA8-4DE3-5541-8FEA-F30D1DE31719}"/>
                </a:ext>
              </a:extLst>
            </p:cNvPr>
            <p:cNvGrpSpPr>
              <a:grpSpLocks noChangeAspect="1"/>
            </p:cNvGrpSpPr>
            <p:nvPr/>
          </p:nvGrpSpPr>
          <p:grpSpPr bwMode="auto">
            <a:xfrm>
              <a:off x="0" y="0"/>
              <a:ext cx="47901" cy="46466"/>
              <a:chOff x="0" y="0"/>
              <a:chExt cx="32381" cy="31458"/>
            </a:xfrm>
          </p:grpSpPr>
          <p:sp>
            <p:nvSpPr>
              <p:cNvPr id="11" name="Circle: Hollow 7">
                <a:extLst>
                  <a:ext uri="{FF2B5EF4-FFF2-40B4-BE49-F238E27FC236}">
                    <a16:creationId xmlns="" xmlns:a16="http://schemas.microsoft.com/office/drawing/2014/main" id="{26A5ACF8-86D2-7346-8CFA-8133DAF1679D}"/>
                  </a:ext>
                </a:extLst>
              </p:cNvPr>
              <p:cNvSpPr>
                <a:spLocks noChangeAspect="1" noEditPoints="1" noChangeArrowheads="1" noChangeShapeType="1" noTextEdit="1"/>
              </p:cNvSpPr>
              <p:nvPr/>
            </p:nvSpPr>
            <p:spPr bwMode="auto">
              <a:xfrm>
                <a:off x="0" y="0"/>
                <a:ext cx="32381" cy="31458"/>
              </a:xfrm>
              <a:prstGeom prst="donut">
                <a:avLst>
                  <a:gd name="adj" fmla="val 24638"/>
                </a:avLst>
              </a:prstGeom>
              <a:noFill/>
              <a:ln w="25400">
                <a:solidFill>
                  <a:schemeClr val="accent1">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endParaRPr lang="en-US" sz="1500"/>
              </a:p>
            </p:txBody>
          </p:sp>
          <p:sp>
            <p:nvSpPr>
              <p:cNvPr id="12" name="Flowchart: Connector 8">
                <a:extLst>
                  <a:ext uri="{FF2B5EF4-FFF2-40B4-BE49-F238E27FC236}">
                    <a16:creationId xmlns="" xmlns:a16="http://schemas.microsoft.com/office/drawing/2014/main" id="{07E76223-4BCB-DE43-841D-9934356D35AA}"/>
                  </a:ext>
                </a:extLst>
              </p:cNvPr>
              <p:cNvSpPr>
                <a:spLocks noChangeAspect="1" noEditPoints="1" noChangeArrowheads="1" noChangeShapeType="1" noTextEdit="1"/>
              </p:cNvSpPr>
              <p:nvPr/>
            </p:nvSpPr>
            <p:spPr bwMode="auto">
              <a:xfrm>
                <a:off x="13904" y="13443"/>
                <a:ext cx="4572" cy="4572"/>
              </a:xfrm>
              <a:prstGeom prst="flowChartConnector">
                <a:avLst/>
              </a:prstGeom>
              <a:noFill/>
              <a:ln w="25400">
                <a:solidFill>
                  <a:schemeClr val="accent1">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endParaRPr lang="en-US" sz="1500"/>
              </a:p>
            </p:txBody>
          </p:sp>
        </p:grpSp>
        <p:sp>
          <p:nvSpPr>
            <p:cNvPr id="7" name="TextBox 11">
              <a:extLst>
                <a:ext uri="{FF2B5EF4-FFF2-40B4-BE49-F238E27FC236}">
                  <a16:creationId xmlns="" xmlns:a16="http://schemas.microsoft.com/office/drawing/2014/main" id="{04B9FB45-C737-6B46-ADAE-C3DCBD447222}"/>
                </a:ext>
              </a:extLst>
            </p:cNvPr>
            <p:cNvSpPr txBox="1">
              <a:spLocks noChangeAspect="1" noEditPoints="1" noChangeArrowheads="1" noChangeShapeType="1" noTextEdit="1"/>
            </p:cNvSpPr>
            <p:nvPr/>
          </p:nvSpPr>
          <p:spPr bwMode="auto">
            <a:xfrm>
              <a:off x="19104" y="20621"/>
              <a:ext cx="11274" cy="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r>
                <a:rPr lang="fr-FR" sz="1600" b="1">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Action</a:t>
              </a:r>
            </a:p>
          </p:txBody>
        </p:sp>
        <p:sp>
          <p:nvSpPr>
            <p:cNvPr id="8" name="TextBox 12">
              <a:extLst>
                <a:ext uri="{FF2B5EF4-FFF2-40B4-BE49-F238E27FC236}">
                  <a16:creationId xmlns="" xmlns:a16="http://schemas.microsoft.com/office/drawing/2014/main" id="{B4A71494-E00D-E74C-B27F-BAB2BBFB1EF0}"/>
                </a:ext>
              </a:extLst>
            </p:cNvPr>
            <p:cNvSpPr txBox="1">
              <a:spLocks noChangeAspect="1" noEditPoints="1" noChangeArrowheads="1" noChangeShapeType="1" noTextEdit="1"/>
            </p:cNvSpPr>
            <p:nvPr/>
          </p:nvSpPr>
          <p:spPr bwMode="auto">
            <a:xfrm>
              <a:off x="16593" y="14825"/>
              <a:ext cx="16033" cy="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r>
                <a:rPr lang="fr-FR" sz="1600" b="1">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Possibilité</a:t>
              </a:r>
            </a:p>
          </p:txBody>
        </p:sp>
        <p:sp>
          <p:nvSpPr>
            <p:cNvPr id="10" name="TextBox 13">
              <a:extLst>
                <a:ext uri="{FF2B5EF4-FFF2-40B4-BE49-F238E27FC236}">
                  <a16:creationId xmlns="" xmlns:a16="http://schemas.microsoft.com/office/drawing/2014/main" id="{6E325CA7-01FC-2B4E-9EC5-868997B2BFC8}"/>
                </a:ext>
              </a:extLst>
            </p:cNvPr>
            <p:cNvSpPr txBox="1">
              <a:spLocks noChangeAspect="1" noEditPoints="1" noChangeArrowheads="1" noChangeShapeType="1" noTextEdit="1"/>
            </p:cNvSpPr>
            <p:nvPr/>
          </p:nvSpPr>
          <p:spPr bwMode="auto">
            <a:xfrm>
              <a:off x="15092" y="3879"/>
              <a:ext cx="18680" cy="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r>
                <a:rPr lang="fr-FR" sz="1600" b="1">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Relation</a:t>
              </a:r>
            </a:p>
          </p:txBody>
        </p:sp>
      </p:grpSp>
      <p:sp>
        <p:nvSpPr>
          <p:cNvPr id="13" name="Rectangle 12">
            <a:extLst>
              <a:ext uri="{FF2B5EF4-FFF2-40B4-BE49-F238E27FC236}">
                <a16:creationId xmlns="" xmlns:a16="http://schemas.microsoft.com/office/drawing/2014/main" id="{75E74867-F6D2-CB4E-BAB8-15A2B23242C7}"/>
              </a:ext>
            </a:extLst>
          </p:cNvPr>
          <p:cNvSpPr/>
          <p:nvPr/>
        </p:nvSpPr>
        <p:spPr>
          <a:xfrm>
            <a:off x="340445" y="6102680"/>
            <a:ext cx="6655382" cy="242246"/>
          </a:xfrm>
          <a:prstGeom prst="rect">
            <a:avLst/>
          </a:prstGeom>
        </p:spPr>
        <p:txBody>
          <a:bodyPr wrap="square">
            <a:spAutoFit/>
          </a:bodyPr>
          <a:lstStyle/>
          <a:p>
            <a:pPr>
              <a:lnSpc>
                <a:spcPct val="115000"/>
              </a:lnSpc>
              <a:spcAft>
                <a:spcPts val="750"/>
              </a:spcAft>
            </a:pPr>
            <a:r>
              <a:rPr lang="fr-FR" sz="900">
                <a:solidFill>
                  <a:srgbClr val="000000"/>
                </a:solidFill>
                <a:latin typeface="Calibri" panose="020F0502020204030204" pitchFamily="34" charset="0"/>
                <a:ea typeface="MS PGothic" panose="020B0600070205080204" pitchFamily="34" charset="-128"/>
                <a:cs typeface="Times New Roman" panose="02020603050405020304" pitchFamily="18" charset="0"/>
              </a:rPr>
              <a:t>(D’après Searle &amp; Austin. Nos remerciements à Thirdspace Coaching ©)</a:t>
            </a:r>
          </a:p>
        </p:txBody>
      </p:sp>
    </p:spTree>
    <p:extLst>
      <p:ext uri="{BB962C8B-B14F-4D97-AF65-F5344CB8AC3E}">
        <p14:creationId xmlns:p14="http://schemas.microsoft.com/office/powerpoint/2010/main" val="1651345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26</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87"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xmlns=""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smtClean="0">
              <a:solidFill>
                <a:prstClr val="white"/>
              </a:solidFill>
              <a:latin typeface="+mj-lt"/>
            </a:endParaRPr>
          </a:p>
          <a:p>
            <a:pPr lvl="0"/>
            <a:r>
              <a:rPr lang="fr-FR" sz="3200" b="1" dirty="0">
                <a:solidFill>
                  <a:prstClr val="white"/>
                </a:solidFill>
                <a:latin typeface="Verdana" panose="020B0604030504040204" pitchFamily="34" charset="0"/>
                <a:ea typeface="Verdana" panose="020B0604030504040204" pitchFamily="34" charset="0"/>
                <a:cs typeface="Verdana" panose="020B0604030504040204" pitchFamily="34" charset="0"/>
              </a:rPr>
              <a:t>EXERCICE n° 4</a:t>
            </a:r>
          </a:p>
          <a:p>
            <a:pPr lvl="0"/>
            <a:r>
              <a:rPr lang="fr-FR" sz="3200" dirty="0">
                <a:solidFill>
                  <a:prstClr val="white"/>
                </a:solidFill>
                <a:latin typeface="Verdana" panose="020B0604030504040204" pitchFamily="34" charset="0"/>
                <a:ea typeface="Verdana" panose="020B0604030504040204" pitchFamily="34" charset="0"/>
                <a:cs typeface="Verdana" panose="020B0604030504040204" pitchFamily="34" charset="0"/>
              </a:rPr>
              <a:t>ENCADREMENT PAR DES PAIRS : RÉSOUDRE LES DILEMMES RELATIFS AU TRAVAIL DÉCENT</a:t>
            </a:r>
          </a:p>
        </p:txBody>
      </p:sp>
    </p:spTree>
    <p:extLst>
      <p:ext uri="{BB962C8B-B14F-4D97-AF65-F5344CB8AC3E}">
        <p14:creationId xmlns:p14="http://schemas.microsoft.com/office/powerpoint/2010/main" val="508861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27</a:t>
            </a:fld>
            <a:endParaRPr lang="en-US" smtClean="0"/>
          </a:p>
        </p:txBody>
      </p:sp>
      <p:sp>
        <p:nvSpPr>
          <p:cNvPr id="4" name="Title 3">
            <a:extLst>
              <a:ext uri="{FF2B5EF4-FFF2-40B4-BE49-F238E27FC236}">
                <a16:creationId xmlns="" xmlns:a16="http://schemas.microsoft.com/office/drawing/2014/main" id="{2C02A31C-DACA-4AF5-A8BA-FBE2909E7B86}"/>
              </a:ext>
            </a:extLst>
          </p:cNvPr>
          <p:cNvSpPr>
            <a:spLocks noGrp="1"/>
          </p:cNvSpPr>
          <p:nvPr>
            <p:ph type="ctrTitle"/>
          </p:nvPr>
        </p:nvSpPr>
        <p:spPr>
          <a:xfrm>
            <a:off x="5909470" y="691754"/>
            <a:ext cx="5902574" cy="844945"/>
          </a:xfrm>
        </p:spPr>
        <p:txBody>
          <a:bodyPr/>
          <a:lstStyle/>
          <a:p>
            <a:r>
              <a:rPr lang="fr-FR" sz="2000" b="1" dirty="0">
                <a:latin typeface="Verdana" panose="020B0604030504040204" pitchFamily="34" charset="0"/>
                <a:ea typeface="Verdana" panose="020B0604030504040204" pitchFamily="34" charset="0"/>
                <a:cs typeface="Verdana" panose="020B0604030504040204" pitchFamily="34" charset="0"/>
              </a:rPr>
              <a:t>ENCADREMENT PAR DES PAIRS : RÉSOUDRE LES DILEMMES RELATIFS AU TRAVAIL DÉCENT | </a:t>
            </a:r>
            <a:r>
              <a:rPr lang="fr-FR" sz="2000" b="1" dirty="0">
                <a:solidFill>
                  <a:srgbClr val="FF0000"/>
                </a:solidFill>
                <a:latin typeface="Verdana" panose="020B0604030504040204" pitchFamily="34" charset="0"/>
                <a:ea typeface="Verdana" panose="020B0604030504040204" pitchFamily="34" charset="0"/>
                <a:cs typeface="Verdana" panose="020B0604030504040204" pitchFamily="34" charset="0"/>
              </a:rPr>
              <a:t>Guide de l’animateur </a:t>
            </a:r>
          </a:p>
        </p:txBody>
      </p:sp>
      <p:sp>
        <p:nvSpPr>
          <p:cNvPr id="5" name="Subtitle 4">
            <a:extLst>
              <a:ext uri="{FF2B5EF4-FFF2-40B4-BE49-F238E27FC236}">
                <a16:creationId xmlns="" xmlns:a16="http://schemas.microsoft.com/office/drawing/2014/main" id="{297AC081-21FE-4966-AC60-18194F2084C1}"/>
              </a:ext>
            </a:extLst>
          </p:cNvPr>
          <p:cNvSpPr>
            <a:spLocks noGrp="1"/>
          </p:cNvSpPr>
          <p:nvPr>
            <p:ph type="subTitle" idx="1"/>
          </p:nvPr>
        </p:nvSpPr>
        <p:spPr>
          <a:xfrm>
            <a:off x="5909470" y="2093495"/>
            <a:ext cx="5559006" cy="4198448"/>
          </a:xfrm>
        </p:spPr>
        <p:txBody>
          <a:bodyPr/>
          <a:lstStyle/>
          <a:p>
            <a:r>
              <a:rPr lang="fr-FR" sz="1400" b="1" dirty="0">
                <a:latin typeface="Verdana" panose="020B0604030504040204" pitchFamily="34" charset="0"/>
                <a:ea typeface="Verdana" panose="020B0604030504040204" pitchFamily="34" charset="0"/>
                <a:cs typeface="Verdana" panose="020B0604030504040204" pitchFamily="34" charset="0"/>
              </a:rPr>
              <a:t>Objectif de l’exercice : </a:t>
            </a:r>
          </a:p>
          <a:p>
            <a:r>
              <a:rPr lang="fr-FR" sz="1400" dirty="0">
                <a:latin typeface="Verdana" panose="020B0604030504040204" pitchFamily="34" charset="0"/>
                <a:ea typeface="Verdana" panose="020B0604030504040204" pitchFamily="34" charset="0"/>
                <a:cs typeface="Verdana" panose="020B0604030504040204" pitchFamily="34" charset="0"/>
              </a:rPr>
              <a:t>Aider les responsables des achats à relever les défis liés au travail décent dans la chaîne d’approvisionnement au moyen d’un encadrement par des pairs.</a:t>
            </a:r>
            <a:r>
              <a:rPr lang="fr-FR" sz="1400" dirty="0">
                <a:solidFill>
                  <a:srgbClr val="000000"/>
                </a:solidFill>
                <a:latin typeface="Verdana" panose="020B0604030504040204" pitchFamily="34" charset="0"/>
                <a:ea typeface="Verdana" panose="020B0604030504040204" pitchFamily="34" charset="0"/>
                <a:cs typeface="Verdana" panose="020B0604030504040204" pitchFamily="34" charset="0"/>
              </a:rPr>
              <a:t/>
            </a:r>
            <a:br>
              <a:rPr lang="fr-FR" sz="14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fr-FR" sz="1400" b="1" dirty="0">
                <a:solidFill>
                  <a:srgbClr val="000000"/>
                </a:solidFill>
                <a:latin typeface="Verdana" panose="020B0604030504040204" pitchFamily="34" charset="0"/>
                <a:ea typeface="Verdana" panose="020B0604030504040204" pitchFamily="34" charset="0"/>
                <a:cs typeface="Verdana" panose="020B0604030504040204" pitchFamily="34" charset="0"/>
              </a:rPr>
              <a:t/>
            </a:r>
            <a:br>
              <a:rPr lang="fr-FR" sz="1400" b="1"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fr-FR" sz="1400" b="1" dirty="0">
                <a:latin typeface="Verdana" panose="020B0604030504040204" pitchFamily="34" charset="0"/>
                <a:ea typeface="Verdana" panose="020B0604030504040204" pitchFamily="34" charset="0"/>
                <a:cs typeface="Verdana" panose="020B0604030504040204" pitchFamily="34" charset="0"/>
              </a:rPr>
              <a:t>Préparation :</a:t>
            </a:r>
          </a:p>
          <a:p>
            <a:r>
              <a:rPr lang="fr-FR" sz="1400" dirty="0">
                <a:latin typeface="Verdana" panose="020B0604030504040204" pitchFamily="34" charset="0"/>
                <a:ea typeface="Verdana" panose="020B0604030504040204" pitchFamily="34" charset="0"/>
                <a:cs typeface="Verdana" panose="020B0604030504040204" pitchFamily="34" charset="0"/>
              </a:rPr>
              <a:t>Créez des groupes de 4 à 5 personnes et définissez les rôles pour cet exercice :</a:t>
            </a:r>
          </a:p>
          <a:p>
            <a:pPr marL="285750" lvl="1" indent="-285750" algn="l">
              <a:lnSpc>
                <a:spcPct val="90000"/>
              </a:lnSpc>
              <a:spcBef>
                <a:spcPts val="600"/>
              </a:spcBef>
              <a:buFont typeface="Wingdings" panose="05000000000000000000" pitchFamily="2" charset="2"/>
              <a:buChar char="§"/>
            </a:pPr>
            <a:r>
              <a:rPr lang="fr-FR" dirty="0">
                <a:solidFill>
                  <a:srgbClr val="1E3250"/>
                </a:solidFill>
                <a:latin typeface="Verdana" panose="020B0604030504040204" pitchFamily="34" charset="0"/>
                <a:ea typeface="Verdana" panose="020B0604030504040204" pitchFamily="34" charset="0"/>
                <a:cs typeface="Verdana" panose="020B0604030504040204" pitchFamily="34" charset="0"/>
              </a:rPr>
              <a:t>1 présentateur bénéficiant d’un encadrement par des pairs</a:t>
            </a:r>
          </a:p>
          <a:p>
            <a:pPr marL="285750" lvl="1" indent="-285750" algn="l">
              <a:lnSpc>
                <a:spcPct val="90000"/>
              </a:lnSpc>
              <a:spcBef>
                <a:spcPts val="600"/>
              </a:spcBef>
              <a:buFont typeface="Wingdings" panose="05000000000000000000" pitchFamily="2" charset="2"/>
              <a:buChar char="§"/>
            </a:pPr>
            <a:r>
              <a:rPr lang="fr-FR" dirty="0">
                <a:solidFill>
                  <a:srgbClr val="1E3250"/>
                </a:solidFill>
                <a:latin typeface="Verdana" panose="020B0604030504040204" pitchFamily="34" charset="0"/>
                <a:ea typeface="Verdana" panose="020B0604030504040204" pitchFamily="34" charset="0"/>
                <a:cs typeface="Verdana" panose="020B0604030504040204" pitchFamily="34" charset="0"/>
              </a:rPr>
              <a:t>3 à 4 participants jouant le rôle de « </a:t>
            </a:r>
            <a:r>
              <a:rPr lang="fr-FR" dirty="0" err="1">
                <a:solidFill>
                  <a:srgbClr val="1E3250"/>
                </a:solidFill>
                <a:latin typeface="Verdana" panose="020B0604030504040204" pitchFamily="34" charset="0"/>
                <a:ea typeface="Verdana" panose="020B0604030504040204" pitchFamily="34" charset="0"/>
                <a:cs typeface="Verdana" panose="020B0604030504040204" pitchFamily="34" charset="0"/>
              </a:rPr>
              <a:t>coachs</a:t>
            </a:r>
            <a:r>
              <a:rPr lang="fr-FR" dirty="0">
                <a:solidFill>
                  <a:srgbClr val="1E3250"/>
                </a:solidFill>
                <a:latin typeface="Verdana" panose="020B0604030504040204" pitchFamily="34" charset="0"/>
                <a:ea typeface="Verdana" panose="020B0604030504040204" pitchFamily="34" charset="0"/>
                <a:cs typeface="Verdana" panose="020B0604030504040204" pitchFamily="34" charset="0"/>
              </a:rPr>
              <a:t> » </a:t>
            </a:r>
          </a:p>
          <a:p>
            <a:endParaRPr lang="en-GB" sz="1400" b="1" dirty="0">
              <a:latin typeface="Verdana" panose="020B0604030504040204" pitchFamily="34" charset="0"/>
              <a:ea typeface="Verdana" panose="020B0604030504040204" pitchFamily="34" charset="0"/>
              <a:cs typeface="Verdana" panose="020B0604030504040204" pitchFamily="34" charset="0"/>
            </a:endParaRPr>
          </a:p>
          <a:p>
            <a:r>
              <a:rPr lang="fr-FR" sz="1400" b="1" dirty="0">
                <a:latin typeface="Verdana" panose="020B0604030504040204" pitchFamily="34" charset="0"/>
                <a:ea typeface="Verdana" panose="020B0604030504040204" pitchFamily="34" charset="0"/>
                <a:cs typeface="Verdana" panose="020B0604030504040204" pitchFamily="34" charset="0"/>
              </a:rPr>
              <a:t>Chronométrage : </a:t>
            </a:r>
          </a:p>
          <a:p>
            <a:pPr marL="0" lvl="1" algn="l">
              <a:lnSpc>
                <a:spcPct val="90000"/>
              </a:lnSpc>
              <a:spcBef>
                <a:spcPts val="600"/>
              </a:spcBef>
              <a:spcAft>
                <a:spcPts val="0"/>
              </a:spcAft>
            </a:pPr>
            <a:r>
              <a:rPr lang="fr-FR" b="1" dirty="0">
                <a:solidFill>
                  <a:srgbClr val="1E3250"/>
                </a:solidFill>
                <a:latin typeface="Verdana" panose="020B0604030504040204" pitchFamily="34" charset="0"/>
                <a:ea typeface="Verdana" panose="020B0604030504040204" pitchFamily="34" charset="0"/>
                <a:cs typeface="Verdana" panose="020B0604030504040204" pitchFamily="34" charset="0"/>
              </a:rPr>
              <a:t>Durée totale prévue : 55 minutes</a:t>
            </a:r>
          </a:p>
          <a:p>
            <a:pPr marL="0" lvl="1" algn="l">
              <a:lnSpc>
                <a:spcPct val="90000"/>
              </a:lnSpc>
              <a:spcBef>
                <a:spcPts val="600"/>
              </a:spcBef>
              <a:spcAft>
                <a:spcPts val="0"/>
              </a:spcAft>
            </a:pPr>
            <a:r>
              <a:rPr lang="fr-FR" dirty="0">
                <a:solidFill>
                  <a:srgbClr val="1E3250"/>
                </a:solidFill>
                <a:latin typeface="Verdana" panose="020B0604030504040204" pitchFamily="34" charset="0"/>
                <a:ea typeface="Verdana" panose="020B0604030504040204" pitchFamily="34" charset="0"/>
                <a:cs typeface="Verdana" panose="020B0604030504040204" pitchFamily="34" charset="0"/>
              </a:rPr>
              <a:t>La diapositive suivante consacrée à l’ordre du jour contient des instructions détaillées sur le chronométrage.</a:t>
            </a:r>
          </a:p>
          <a:p>
            <a:pPr marL="0" lvl="1" algn="l">
              <a:lnSpc>
                <a:spcPct val="90000"/>
              </a:lnSpc>
              <a:spcBef>
                <a:spcPts val="600"/>
              </a:spcBef>
              <a:spcAft>
                <a:spcPts val="0"/>
              </a:spcAft>
            </a:pPr>
            <a:r>
              <a:rPr lang="fr-FR" dirty="0">
                <a:solidFill>
                  <a:srgbClr val="1E3250"/>
                </a:solidFill>
                <a:latin typeface="Verdana" panose="020B0604030504040204" pitchFamily="34" charset="0"/>
                <a:ea typeface="Verdana" panose="020B0604030504040204" pitchFamily="34" charset="0"/>
                <a:cs typeface="Verdana" panose="020B0604030504040204" pitchFamily="34" charset="0"/>
              </a:rPr>
              <a:t>Les animateurs seront chargés de chronométrer et de demander aux groupes de passer à l’activité suivante, le cas échéant.</a:t>
            </a:r>
          </a:p>
        </p:txBody>
      </p:sp>
      <p:pic>
        <p:nvPicPr>
          <p:cNvPr id="6" name="Picture 5">
            <a:extLst>
              <a:ext uri="{FF2B5EF4-FFF2-40B4-BE49-F238E27FC236}">
                <a16:creationId xmlns="" xmlns:a16="http://schemas.microsoft.com/office/drawing/2014/main" id="{AC111074-46EE-48C1-AA5B-559E6E624E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
          <a:stretch/>
        </p:blipFill>
        <p:spPr>
          <a:xfrm>
            <a:off x="183338" y="332314"/>
            <a:ext cx="5398312" cy="5849411"/>
          </a:xfrm>
          <a:prstGeom prst="rect">
            <a:avLst/>
          </a:prstGeom>
        </p:spPr>
      </p:pic>
    </p:spTree>
    <p:extLst>
      <p:ext uri="{BB962C8B-B14F-4D97-AF65-F5344CB8AC3E}">
        <p14:creationId xmlns:p14="http://schemas.microsoft.com/office/powerpoint/2010/main" val="2422354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B2B254BF-37DA-42BE-B8AF-7878D2781A1D}"/>
              </a:ext>
            </a:extLst>
          </p:cNvPr>
          <p:cNvSpPr>
            <a:spLocks noGrp="1"/>
          </p:cNvSpPr>
          <p:nvPr>
            <p:ph type="sldNum" sz="quarter" idx="4"/>
          </p:nvPr>
        </p:nvSpPr>
        <p:spPr/>
        <p:txBody>
          <a:bodyPr/>
          <a:lstStyle/>
          <a:p>
            <a:fld id="{E1C3621B-6C8A-6941-9CAD-B981455913CB}" type="slidenum">
              <a:rPr lang="en-US" smtClean="0"/>
              <a:pPr/>
              <a:t>28</a:t>
            </a:fld>
            <a:endParaRPr lang="en-US" smtClean="0"/>
          </a:p>
        </p:txBody>
      </p:sp>
      <p:sp>
        <p:nvSpPr>
          <p:cNvPr id="4" name="Title 3">
            <a:extLst>
              <a:ext uri="{FF2B5EF4-FFF2-40B4-BE49-F238E27FC236}">
                <a16:creationId xmlns="" xmlns:a16="http://schemas.microsoft.com/office/drawing/2014/main" id="{2C02A31C-DACA-4AF5-A8BA-FBE2909E7B86}"/>
              </a:ext>
            </a:extLst>
          </p:cNvPr>
          <p:cNvSpPr>
            <a:spLocks noGrp="1"/>
          </p:cNvSpPr>
          <p:nvPr>
            <p:ph type="ctrTitle"/>
          </p:nvPr>
        </p:nvSpPr>
        <p:spPr>
          <a:xfrm>
            <a:off x="5909470" y="691754"/>
            <a:ext cx="5890048" cy="844945"/>
          </a:xfrm>
        </p:spPr>
        <p:txBody>
          <a:bodyPr/>
          <a:lstStyle/>
          <a:p>
            <a:r>
              <a:rPr lang="fr-FR" b="1" dirty="0">
                <a:latin typeface="Verdana" panose="020B0604030504040204" pitchFamily="34" charset="0"/>
                <a:ea typeface="Verdana" panose="020B0604030504040204" pitchFamily="34" charset="0"/>
                <a:cs typeface="Verdana" panose="020B0604030504040204" pitchFamily="34" charset="0"/>
              </a:rPr>
              <a:t>ENCADREMENT PAR DES PAIRS : RÉSOUDRE LES DILEMMES RELATIFS AU TRAVAIL DÉCENT </a:t>
            </a:r>
          </a:p>
        </p:txBody>
      </p:sp>
      <p:sp>
        <p:nvSpPr>
          <p:cNvPr id="5" name="Subtitle 4">
            <a:extLst>
              <a:ext uri="{FF2B5EF4-FFF2-40B4-BE49-F238E27FC236}">
                <a16:creationId xmlns="" xmlns:a16="http://schemas.microsoft.com/office/drawing/2014/main" id="{297AC081-21FE-4966-AC60-18194F2084C1}"/>
              </a:ext>
            </a:extLst>
          </p:cNvPr>
          <p:cNvSpPr>
            <a:spLocks noGrp="1"/>
          </p:cNvSpPr>
          <p:nvPr>
            <p:ph type="subTitle" idx="1"/>
          </p:nvPr>
        </p:nvSpPr>
        <p:spPr>
          <a:xfrm>
            <a:off x="5909470" y="2209799"/>
            <a:ext cx="5559006" cy="4082143"/>
          </a:xfrm>
        </p:spPr>
        <p:txBody>
          <a:bodyPr/>
          <a:lstStyle/>
          <a:p>
            <a:endParaRPr lang="fr-FR" b="1" dirty="0" smtClean="0"/>
          </a:p>
          <a:p>
            <a:r>
              <a:rPr lang="fr-FR" b="1" dirty="0" smtClean="0">
                <a:latin typeface="Verdana" panose="020B0604030504040204" pitchFamily="34" charset="0"/>
                <a:ea typeface="Verdana" panose="020B0604030504040204" pitchFamily="34" charset="0"/>
                <a:cs typeface="Verdana" panose="020B0604030504040204" pitchFamily="34" charset="0"/>
              </a:rPr>
              <a:t>Exercice </a:t>
            </a:r>
            <a:r>
              <a:rPr lang="fr-FR" b="1" dirty="0">
                <a:latin typeface="Verdana" panose="020B0604030504040204" pitchFamily="34" charset="0"/>
                <a:ea typeface="Verdana" panose="020B0604030504040204" pitchFamily="34" charset="0"/>
                <a:cs typeface="Verdana" panose="020B0604030504040204" pitchFamily="34" charset="0"/>
              </a:rPr>
              <a:t>d’encadrement : </a:t>
            </a:r>
          </a:p>
          <a:p>
            <a:r>
              <a:rPr lang="fr-FR" sz="1500" dirty="0">
                <a:latin typeface="Verdana" panose="020B0604030504040204" pitchFamily="34" charset="0"/>
                <a:ea typeface="Verdana" panose="020B0604030504040204" pitchFamily="34" charset="0"/>
                <a:cs typeface="Verdana" panose="020B0604030504040204" pitchFamily="34" charset="0"/>
              </a:rPr>
              <a:t>La personne qui présente le cas explique ce qu’elle cherche à mettre en place en matière d’engagement des fournisseurs sur le thème du travail décent (un projet / dilemme / défi / activité). </a:t>
            </a:r>
          </a:p>
          <a:p>
            <a:r>
              <a:rPr lang="fr-FR" sz="1500" dirty="0">
                <a:latin typeface="Verdana" panose="020B0604030504040204" pitchFamily="34" charset="0"/>
                <a:ea typeface="Verdana" panose="020B0604030504040204" pitchFamily="34" charset="0"/>
                <a:cs typeface="Verdana" panose="020B0604030504040204" pitchFamily="34" charset="0"/>
              </a:rPr>
              <a:t>Le groupe peut aussi utiliser l’un des exemples de dilemmes courants présentés dans la diapositive suivante.</a:t>
            </a:r>
          </a:p>
          <a:p>
            <a:r>
              <a:rPr lang="fr-FR" sz="1500" dirty="0">
                <a:latin typeface="Verdana" panose="020B0604030504040204" pitchFamily="34" charset="0"/>
                <a:ea typeface="Verdana" panose="020B0604030504040204" pitchFamily="34" charset="0"/>
                <a:cs typeface="Verdana" panose="020B0604030504040204" pitchFamily="34" charset="0"/>
              </a:rPr>
              <a:t>Une fois le cas présenté, le reste du groupe encadre la personne pour qu’elle trouve des solutions en réponse à la situation selon le processus décrit plus loin dans les diapositives.</a:t>
            </a:r>
          </a:p>
          <a:p>
            <a:endParaRPr lang="de-DE" sz="1500" dirty="0"/>
          </a:p>
          <a:p>
            <a:pPr marL="0" lvl="1" algn="l">
              <a:lnSpc>
                <a:spcPct val="90000"/>
              </a:lnSpc>
              <a:spcBef>
                <a:spcPts val="600"/>
              </a:spcBef>
              <a:spcAft>
                <a:spcPts val="0"/>
              </a:spcAft>
            </a:pPr>
            <a:endParaRPr lang="en-GB" dirty="0">
              <a:solidFill>
                <a:srgbClr val="1E3250"/>
              </a:solidFill>
              <a:latin typeface="Flama-Light"/>
            </a:endParaRPr>
          </a:p>
        </p:txBody>
      </p:sp>
      <p:pic>
        <p:nvPicPr>
          <p:cNvPr id="7" name="Picture 6">
            <a:extLst>
              <a:ext uri="{FF2B5EF4-FFF2-40B4-BE49-F238E27FC236}">
                <a16:creationId xmlns="" xmlns:a16="http://schemas.microsoft.com/office/drawing/2014/main" id="{CD4257A7-01F1-6D43-9796-11C1D3930B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38" y="332314"/>
            <a:ext cx="5397065" cy="5846270"/>
          </a:xfrm>
          <a:prstGeom prst="rect">
            <a:avLst/>
          </a:prstGeom>
        </p:spPr>
      </p:pic>
    </p:spTree>
    <p:extLst>
      <p:ext uri="{BB962C8B-B14F-4D97-AF65-F5344CB8AC3E}">
        <p14:creationId xmlns:p14="http://schemas.microsoft.com/office/powerpoint/2010/main" val="2680660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a:xfrm>
            <a:off x="595876" y="307288"/>
            <a:ext cx="10891001" cy="603646"/>
          </a:xfrm>
        </p:spPr>
        <p:txBody>
          <a:bodyPr/>
          <a:lstStyle/>
          <a:p>
            <a:r>
              <a:rPr lang="fr-FR" b="1" dirty="0">
                <a:latin typeface="Verdana" panose="020B0604030504040204" pitchFamily="34" charset="0"/>
                <a:ea typeface="Verdana" panose="020B0604030504040204" pitchFamily="34" charset="0"/>
                <a:cs typeface="Verdana" panose="020B0604030504040204" pitchFamily="34" charset="0"/>
              </a:rPr>
              <a:t>ENCADREMENT PAR DES PAIRS : RÉSOUDRE LES DILEMMES RELATIFS AU TRAVAIL DÉCENT</a:t>
            </a:r>
            <a:r>
              <a:rPr lang="fr-FR" dirty="0"/>
              <a:t/>
            </a:r>
            <a:br>
              <a:rPr lang="fr-FR" dirty="0"/>
            </a:br>
            <a:endParaRPr lang="fr-FR" dirty="0"/>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p:txBody>
          <a:bodyPr/>
          <a:lstStyle/>
          <a:p>
            <a:endParaRPr lang="en-GB" b="1"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29</a:t>
            </a:fld>
            <a:endParaRPr lang="en-US" smtClean="0"/>
          </a:p>
        </p:txBody>
      </p:sp>
      <p:sp>
        <p:nvSpPr>
          <p:cNvPr id="5" name="Subtitle 2">
            <a:extLst>
              <a:ext uri="{FF2B5EF4-FFF2-40B4-BE49-F238E27FC236}">
                <a16:creationId xmlns="" xmlns:a16="http://schemas.microsoft.com/office/drawing/2014/main" id="{E0F2C228-F6B8-4F7E-AE36-1D98579B9364}"/>
              </a:ext>
            </a:extLst>
          </p:cNvPr>
          <p:cNvSpPr txBox="1">
            <a:spLocks/>
          </p:cNvSpPr>
          <p:nvPr/>
        </p:nvSpPr>
        <p:spPr>
          <a:xfrm>
            <a:off x="737885" y="1210075"/>
            <a:ext cx="11172406" cy="4792409"/>
          </a:xfrm>
          <a:prstGeom prst="rect">
            <a:avLst/>
          </a:prstGeom>
        </p:spPr>
        <p:txBody>
          <a:bodyPr vert="horz" lIns="91440" tIns="45720" rIns="91440" bIns="45720" numCol="1" rtlCol="0">
            <a:noAutofit/>
          </a:bodyPr>
          <a:lstStyle>
            <a:lvl1pPr marL="0" indent="0" algn="l" defTabSz="457200" rtl="0" eaLnBrk="1" latinLnBrk="0" hangingPunct="1">
              <a:lnSpc>
                <a:spcPct val="90000"/>
              </a:lnSpc>
              <a:spcBef>
                <a:spcPts val="600"/>
              </a:spcBef>
              <a:buFont typeface="Arial"/>
              <a:buNone/>
              <a:defRPr sz="1600" b="0" i="0" kern="1200" cap="none">
                <a:solidFill>
                  <a:srgbClr val="1E3250"/>
                </a:solidFill>
                <a:latin typeface="Flama-Light"/>
                <a:ea typeface="+mn-ea"/>
                <a:cs typeface="Flama-Light"/>
              </a:defRPr>
            </a:lvl1pPr>
            <a:lvl2pPr marL="457200" indent="0" algn="ctr" defTabSz="457200" rtl="0" eaLnBrk="1" latinLnBrk="0" hangingPunct="1">
              <a:spcBef>
                <a:spcPts val="300"/>
              </a:spcBef>
              <a:spcAft>
                <a:spcPts val="600"/>
              </a:spcAft>
              <a:buFont typeface="Arial"/>
              <a:buNone/>
              <a:defRPr sz="1400" b="0" i="0" kern="1200">
                <a:solidFill>
                  <a:schemeClr val="tx1">
                    <a:tint val="75000"/>
                  </a:schemeClr>
                </a:solidFill>
                <a:latin typeface="+mn-lt"/>
                <a:ea typeface="+mn-ea"/>
                <a:cs typeface="Calibri" panose="020F0502020204030204" pitchFamily="34" charset="0"/>
              </a:defRPr>
            </a:lvl2pPr>
            <a:lvl3pPr marL="914400" indent="0" algn="ctr" defTabSz="457200" rtl="0" eaLnBrk="1" latinLnBrk="0" hangingPunct="1">
              <a:spcBef>
                <a:spcPct val="20000"/>
              </a:spcBef>
              <a:buFont typeface="Arial"/>
              <a:buNone/>
              <a:defRPr sz="1100" b="0" i="0" kern="1200">
                <a:solidFill>
                  <a:schemeClr val="tx1">
                    <a:tint val="75000"/>
                  </a:schemeClr>
                </a:solidFill>
                <a:latin typeface="+mn-lt"/>
                <a:ea typeface="+mn-ea"/>
                <a:cs typeface="Calibri" panose="020F0502020204030204" pitchFamily="34" charset="0"/>
              </a:defRPr>
            </a:lvl3pPr>
            <a:lvl4pPr marL="1371600" indent="0" algn="ctr" defTabSz="457200" rtl="0" eaLnBrk="1" latinLnBrk="0" hangingPunct="1">
              <a:spcBef>
                <a:spcPct val="20000"/>
              </a:spcBef>
              <a:buFont typeface="Arial"/>
              <a:buNone/>
              <a:tabLst/>
              <a:defRPr sz="1050" b="0" i="0" kern="1200">
                <a:solidFill>
                  <a:schemeClr val="tx1">
                    <a:tint val="75000"/>
                  </a:schemeClr>
                </a:solidFill>
                <a:latin typeface="+mn-lt"/>
                <a:ea typeface="+mn-ea"/>
                <a:cs typeface="Calibri" panose="020F0502020204030204" pitchFamily="34" charset="0"/>
              </a:defRPr>
            </a:lvl4pPr>
            <a:lvl5pPr marL="1828800" indent="0" algn="ctr" defTabSz="457200" rtl="0" eaLnBrk="1" latinLnBrk="0" hangingPunct="1">
              <a:spcBef>
                <a:spcPct val="20000"/>
              </a:spcBef>
              <a:buFont typeface="Arial"/>
              <a:buNone/>
              <a:defRPr sz="1050" b="0" i="0" kern="1200">
                <a:solidFill>
                  <a:schemeClr val="tx1">
                    <a:tint val="75000"/>
                  </a:schemeClr>
                </a:solidFill>
                <a:latin typeface="+mn-lt"/>
                <a:ea typeface="+mn-ea"/>
                <a:cs typeface="Calibri" panose="020F050202020403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b="1" dirty="0">
                <a:latin typeface="Verdana" panose="020B0604030504040204" pitchFamily="34" charset="0"/>
                <a:ea typeface="Verdana" panose="020B0604030504040204" pitchFamily="34" charset="0"/>
                <a:cs typeface="Verdana" panose="020B0604030504040204" pitchFamily="34" charset="0"/>
              </a:rPr>
              <a:t>Exemples de dilemmes ou de défis autour du thème du travail décent</a:t>
            </a:r>
          </a:p>
          <a:p>
            <a:pPr marL="285750" lvl="0" indent="-28575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Une unité commerciale m’a demandé de me procurer un produit ou un service, mais je sais que le prix ou les délais qu’ils envisagent entrent en contradiction avec des conditions de travail décentes pour les employés du fournisseur (c’est-à-dire que le fournisseur ne sera probablement pas en mesure de respecter notre code de conduite des fournisseurs).</a:t>
            </a:r>
          </a:p>
          <a:p>
            <a:pPr marL="285750" lvl="0" indent="-285750">
              <a:buFont typeface="Wingdings" panose="05000000000000000000" pitchFamily="2" charset="2"/>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Le fournisseur souhaite activement travailler avec notre entreprise et propose donc un prix bas qui, selon moi, peut compromettre sa capacité à garantir des conditions de travail décentes à ses employés. </a:t>
            </a:r>
          </a:p>
          <a:p>
            <a:pPr marL="285750" lvl="0" indent="-285750">
              <a:buFont typeface="Wingdings" panose="05000000000000000000" pitchFamily="2" charset="2"/>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En général, je dois m’assurer que les fournisseurs respectent le code de conduite de mon entreprise, tout en achetant les produits et services au meilleur prix possible.</a:t>
            </a:r>
          </a:p>
          <a:p>
            <a:pPr marL="285750" indent="-285750">
              <a:buFont typeface="Wingdings" panose="05000000000000000000" pitchFamily="2" charset="2"/>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Nous achetons un produit / service auprès d’une source unique avec un fournisseur en situation de monopole. Ce fournisseur fait subir des conditions de travail non respectueuses à ses employés et n’affiche aucune volonté de s’améliorer.</a:t>
            </a:r>
          </a:p>
          <a:p>
            <a:pPr marL="285750" lvl="0" indent="-285750">
              <a:buFont typeface="Wingdings" panose="05000000000000000000" pitchFamily="2" charset="2"/>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Nous ne comprenons pas la répartition des coûts de nos fournisseurs, et ces derniers ne sont pas disposés à communiquer cette information et ne savent donc pas ce qu’est un prix équitable. </a:t>
            </a:r>
          </a:p>
        </p:txBody>
      </p:sp>
    </p:spTree>
    <p:extLst>
      <p:ext uri="{BB962C8B-B14F-4D97-AF65-F5344CB8AC3E}">
        <p14:creationId xmlns:p14="http://schemas.microsoft.com/office/powerpoint/2010/main" val="23667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b="1" dirty="0">
                <a:latin typeface="Verdana" panose="020B0604030504040204" pitchFamily="34" charset="0"/>
                <a:ea typeface="Verdana" panose="020B0604030504040204" pitchFamily="34" charset="0"/>
                <a:cs typeface="Verdana" panose="020B0604030504040204" pitchFamily="34" charset="0"/>
              </a:rPr>
              <a:t>CONTENU</a:t>
            </a:r>
            <a:r>
              <a:rPr lang="fr-FR" sz="320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fr-FR" sz="3200" b="1" dirty="0">
                <a:latin typeface="Verdana" panose="020B0604030504040204" pitchFamily="34" charset="0"/>
                <a:ea typeface="Verdana" panose="020B0604030504040204" pitchFamily="34" charset="0"/>
                <a:cs typeface="Verdana" panose="020B0604030504040204" pitchFamily="34" charset="0"/>
              </a:rPr>
              <a:t>|</a:t>
            </a:r>
            <a:r>
              <a:rPr lang="fr-FR" sz="3200" b="1" dirty="0">
                <a:solidFill>
                  <a:srgbClr val="FF0000"/>
                </a:solidFill>
                <a:latin typeface="Verdana" panose="020B0604030504040204" pitchFamily="34" charset="0"/>
                <a:ea typeface="Verdana" panose="020B0604030504040204" pitchFamily="34" charset="0"/>
                <a:cs typeface="Verdana" panose="020B0604030504040204" pitchFamily="34" charset="0"/>
              </a:rPr>
              <a:t> Inclut le guide de l’animateur </a:t>
            </a:r>
            <a:endParaRPr lang="en-US" b="1" dirty="0"/>
          </a:p>
        </p:txBody>
      </p:sp>
      <p:sp>
        <p:nvSpPr>
          <p:cNvPr id="3" name="Subtitle 2"/>
          <p:cNvSpPr>
            <a:spLocks noGrp="1"/>
          </p:cNvSpPr>
          <p:nvPr>
            <p:ph type="subTitle" idx="1"/>
          </p:nvPr>
        </p:nvSpPr>
        <p:spPr/>
        <p:txBody>
          <a:bodyPr/>
          <a:lstStyle/>
          <a:p>
            <a:pPr marL="285750" indent="-285750">
              <a:lnSpc>
                <a:spcPct val="100000"/>
              </a:lnSpc>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Exercice n° 1 : Exercices </a:t>
            </a:r>
            <a:r>
              <a:rPr lang="fr-FR" dirty="0" smtClean="0">
                <a:latin typeface="Verdana" panose="020B0604030504040204" pitchFamily="34" charset="0"/>
                <a:ea typeface="Verdana" panose="020B0604030504040204" pitchFamily="34" charset="0"/>
                <a:cs typeface="Verdana" panose="020B0604030504040204" pitchFamily="34" charset="0"/>
              </a:rPr>
              <a:t>brise-glace</a:t>
            </a:r>
          </a:p>
          <a:p>
            <a:pPr>
              <a:lnSpc>
                <a:spcPct val="100000"/>
              </a:lnSpc>
            </a:pPr>
            <a:r>
              <a:rPr lang="fr-FR"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Objectif</a:t>
            </a:r>
            <a:r>
              <a:rPr lang="fr-FR" b="1" dirty="0">
                <a:solidFill>
                  <a:srgbClr val="FF0000"/>
                </a:solidFill>
                <a:latin typeface="Verdana" panose="020B0604030504040204" pitchFamily="34" charset="0"/>
                <a:ea typeface="Verdana" panose="020B0604030504040204" pitchFamily="34" charset="0"/>
                <a:cs typeface="Verdana" panose="020B0604030504040204" pitchFamily="34" charset="0"/>
              </a:rPr>
              <a:t> : </a:t>
            </a:r>
            <a:r>
              <a:rPr lang="fr-FR"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Amener les participants à un état propice à la réflexion sur leurs expériences en matière d’engagement des fournisseurs dans le domaine du travail décent.</a:t>
            </a:r>
          </a:p>
          <a:p>
            <a:pPr marL="285750" indent="-285750">
              <a:lnSpc>
                <a:spcPct val="100000"/>
              </a:lnSpc>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Exercice n° 2 : Pourquoi est-il important de promouvoir un travail décent pour tous </a:t>
            </a:r>
            <a:r>
              <a:rPr lang="fr-FR" dirty="0" smtClean="0">
                <a:latin typeface="Verdana" panose="020B0604030504040204" pitchFamily="34" charset="0"/>
                <a:ea typeface="Verdana" panose="020B0604030504040204" pitchFamily="34" charset="0"/>
                <a:cs typeface="Verdana" panose="020B0604030504040204" pitchFamily="34" charset="0"/>
              </a:rPr>
              <a:t>?</a:t>
            </a:r>
          </a:p>
          <a:p>
            <a:pPr>
              <a:lnSpc>
                <a:spcPct val="100000"/>
              </a:lnSpc>
            </a:pPr>
            <a:r>
              <a:rPr lang="fr-FR"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Objectif</a:t>
            </a:r>
            <a:r>
              <a:rPr lang="fr-FR" b="1" dirty="0">
                <a:solidFill>
                  <a:srgbClr val="FF0000"/>
                </a:solidFill>
                <a:latin typeface="Verdana" panose="020B0604030504040204" pitchFamily="34" charset="0"/>
                <a:ea typeface="Verdana" panose="020B0604030504040204" pitchFamily="34" charset="0"/>
                <a:cs typeface="Verdana" panose="020B0604030504040204" pitchFamily="34" charset="0"/>
              </a:rPr>
              <a:t> : </a:t>
            </a:r>
            <a:r>
              <a:rPr lang="fr-FR"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Discuter, avec les responsables des achats, des principaux arguments en faveur de l’importance du travail décent pour tous dans les chaînes d’approvisionnement.</a:t>
            </a:r>
          </a:p>
          <a:p>
            <a:pPr marL="285750" indent="-285750">
              <a:lnSpc>
                <a:spcPct val="100000"/>
              </a:lnSpc>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Exercice n° 3 : Mettre en pratique les principes d’engagement et de </a:t>
            </a:r>
            <a:r>
              <a:rPr lang="fr-FR" dirty="0" smtClean="0">
                <a:latin typeface="Verdana" panose="020B0604030504040204" pitchFamily="34" charset="0"/>
                <a:ea typeface="Verdana" panose="020B0604030504040204" pitchFamily="34" charset="0"/>
                <a:cs typeface="Verdana" panose="020B0604030504040204" pitchFamily="34" charset="0"/>
              </a:rPr>
              <a:t>dialogue</a:t>
            </a:r>
          </a:p>
          <a:p>
            <a:pPr>
              <a:lnSpc>
                <a:spcPct val="100000"/>
              </a:lnSpc>
            </a:pPr>
            <a:r>
              <a:rPr lang="fr-FR" b="1" dirty="0" smtClean="0">
                <a:latin typeface="Verdana" panose="020B0604030504040204" pitchFamily="34" charset="0"/>
                <a:ea typeface="Verdana" panose="020B0604030504040204" pitchFamily="34" charset="0"/>
                <a:cs typeface="Verdana" panose="020B0604030504040204" pitchFamily="34" charset="0"/>
              </a:rPr>
              <a:t>Objectif</a:t>
            </a:r>
            <a:r>
              <a:rPr lang="fr-FR" b="1" dirty="0">
                <a:latin typeface="Verdana" panose="020B0604030504040204" pitchFamily="34" charset="0"/>
                <a:ea typeface="Verdana" panose="020B0604030504040204" pitchFamily="34" charset="0"/>
                <a:cs typeface="Verdana" panose="020B0604030504040204" pitchFamily="34" charset="0"/>
              </a:rPr>
              <a:t> :</a:t>
            </a:r>
            <a:r>
              <a:rPr lang="fr-FR"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fr-FR"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Encourager les responsables des achats à utiliser l’engagement et le dialogue pour évoquer le sujet et son importance.</a:t>
            </a:r>
          </a:p>
          <a:p>
            <a:pPr marL="285750" indent="-285750">
              <a:lnSpc>
                <a:spcPct val="100000"/>
              </a:lnSpc>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Exercice n° 4 : Encadrement par des pairs : Résoudre les dilemmes relatifs au travail </a:t>
            </a:r>
            <a:r>
              <a:rPr lang="fr-FR" dirty="0" smtClean="0">
                <a:latin typeface="Verdana" panose="020B0604030504040204" pitchFamily="34" charset="0"/>
                <a:ea typeface="Verdana" panose="020B0604030504040204" pitchFamily="34" charset="0"/>
                <a:cs typeface="Verdana" panose="020B0604030504040204" pitchFamily="34" charset="0"/>
              </a:rPr>
              <a:t>décent</a:t>
            </a:r>
          </a:p>
          <a:p>
            <a:pPr>
              <a:lnSpc>
                <a:spcPct val="100000"/>
              </a:lnSpc>
            </a:pPr>
            <a:r>
              <a:rPr lang="fr-FR" b="1" dirty="0" smtClean="0">
                <a:latin typeface="Verdana" panose="020B0604030504040204" pitchFamily="34" charset="0"/>
                <a:ea typeface="Verdana" panose="020B0604030504040204" pitchFamily="34" charset="0"/>
                <a:cs typeface="Verdana" panose="020B0604030504040204" pitchFamily="34" charset="0"/>
              </a:rPr>
              <a:t>Objectif</a:t>
            </a:r>
            <a:r>
              <a:rPr lang="fr-FR" b="1" dirty="0">
                <a:latin typeface="Verdana" panose="020B0604030504040204" pitchFamily="34" charset="0"/>
                <a:ea typeface="Verdana" panose="020B0604030504040204" pitchFamily="34" charset="0"/>
                <a:cs typeface="Verdana" panose="020B0604030504040204" pitchFamily="34" charset="0"/>
              </a:rPr>
              <a:t> :</a:t>
            </a:r>
            <a:r>
              <a:rPr lang="fr-FR"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fr-FR"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Aider les responsables des achats à relever les défis liés au travail décent dans la chaîne d’approvisionnement au moyen d’un encadrement par des pairs.</a:t>
            </a:r>
          </a:p>
          <a:p>
            <a:pPr marL="285750" indent="-285750">
              <a:lnSpc>
                <a:spcPct val="100000"/>
              </a:lnSpc>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Exercice n° 5 : Mise en situation : Engager les fournisseurs sur la question du travail </a:t>
            </a:r>
            <a:r>
              <a:rPr lang="fr-FR" dirty="0" smtClean="0">
                <a:latin typeface="Verdana" panose="020B0604030504040204" pitchFamily="34" charset="0"/>
                <a:ea typeface="Verdana" panose="020B0604030504040204" pitchFamily="34" charset="0"/>
                <a:cs typeface="Verdana" panose="020B0604030504040204" pitchFamily="34" charset="0"/>
              </a:rPr>
              <a:t>décent</a:t>
            </a:r>
          </a:p>
          <a:p>
            <a:pPr>
              <a:lnSpc>
                <a:spcPct val="100000"/>
              </a:lnSpc>
            </a:pPr>
            <a:r>
              <a:rPr lang="fr-FR" b="1" dirty="0" smtClean="0">
                <a:latin typeface="Verdana" panose="020B0604030504040204" pitchFamily="34" charset="0"/>
                <a:ea typeface="Verdana" panose="020B0604030504040204" pitchFamily="34" charset="0"/>
                <a:cs typeface="Verdana" panose="020B0604030504040204" pitchFamily="34" charset="0"/>
              </a:rPr>
              <a:t>Objectif</a:t>
            </a:r>
            <a:r>
              <a:rPr lang="fr-FR" b="1" dirty="0">
                <a:latin typeface="Verdana" panose="020B0604030504040204" pitchFamily="34" charset="0"/>
                <a:ea typeface="Verdana" panose="020B0604030504040204" pitchFamily="34" charset="0"/>
                <a:cs typeface="Verdana" panose="020B0604030504040204" pitchFamily="34" charset="0"/>
              </a:rPr>
              <a:t> :</a:t>
            </a:r>
            <a:r>
              <a:rPr lang="fr-FR"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fr-FR"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Permettre aux responsables des achats d’interagir avec un fournisseur sur le thème du travail décent à travers un jeu de rôle en vue de développer leurs compétences en matière d’engagement des fournisseurs</a:t>
            </a:r>
            <a:r>
              <a:rPr lang="fr-FR" b="1" dirty="0">
                <a:solidFill>
                  <a:schemeClr val="accent6">
                    <a:lumMod val="75000"/>
                  </a:schemeClr>
                </a:solidFill>
                <a:latin typeface="Flama" panose="02000506000000020004" pitchFamily="2" charset="0"/>
              </a:rPr>
              <a:t>. </a:t>
            </a:r>
          </a:p>
          <a:p>
            <a:endParaRPr lang="en-US" dirty="0"/>
          </a:p>
        </p:txBody>
      </p:sp>
      <p:sp>
        <p:nvSpPr>
          <p:cNvPr id="4" name="Slide Number Placeholder 3"/>
          <p:cNvSpPr>
            <a:spLocks noGrp="1"/>
          </p:cNvSpPr>
          <p:nvPr>
            <p:ph type="sldNum" sz="quarter" idx="4"/>
          </p:nvPr>
        </p:nvSpPr>
        <p:spPr/>
        <p:txBody>
          <a:bodyPr/>
          <a:lstStyle/>
          <a:p>
            <a:fld id="{E1C3621B-6C8A-6941-9CAD-B981455913CB}" type="slidenum">
              <a:rPr lang="en-US" smtClean="0"/>
              <a:pPr/>
              <a:t>3</a:t>
            </a:fld>
            <a:endParaRPr lang="en-US"/>
          </a:p>
        </p:txBody>
      </p:sp>
    </p:spTree>
    <p:extLst>
      <p:ext uri="{BB962C8B-B14F-4D97-AF65-F5344CB8AC3E}">
        <p14:creationId xmlns:p14="http://schemas.microsoft.com/office/powerpoint/2010/main" val="496206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a:xfrm>
            <a:off x="366392" y="668027"/>
            <a:ext cx="10842874" cy="603646"/>
          </a:xfrm>
        </p:spPr>
        <p:txBody>
          <a:bodyPr/>
          <a:lstStyle/>
          <a:p>
            <a:r>
              <a:rPr lang="fr-FR" sz="2400" b="1" dirty="0">
                <a:latin typeface="Verdana" panose="020B0604030504040204" pitchFamily="34" charset="0"/>
                <a:ea typeface="Verdana" panose="020B0604030504040204" pitchFamily="34" charset="0"/>
                <a:cs typeface="Verdana" panose="020B0604030504040204" pitchFamily="34" charset="0"/>
              </a:rPr>
              <a:t>ENCADREMENT PAR DES PAIRS : RÉSOUDRE LES DILEMMES RELATIFS AU TRAVAIL DÉCENT | </a:t>
            </a:r>
            <a:r>
              <a:rPr lang="fr-FR" sz="2400" b="1" dirty="0">
                <a:solidFill>
                  <a:srgbClr val="FF0000"/>
                </a:solidFill>
                <a:latin typeface="Verdana" panose="020B0604030504040204" pitchFamily="34" charset="0"/>
                <a:ea typeface="Verdana" panose="020B0604030504040204" pitchFamily="34" charset="0"/>
                <a:cs typeface="Verdana" panose="020B0604030504040204" pitchFamily="34" charset="0"/>
              </a:rPr>
              <a:t>Guide de l’animateur</a:t>
            </a: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30</a:t>
            </a:fld>
            <a:endParaRPr lang="en-US" smtClean="0"/>
          </a:p>
        </p:txBody>
      </p:sp>
      <p:graphicFrame>
        <p:nvGraphicFramePr>
          <p:cNvPr id="9" name="Table 8">
            <a:extLst>
              <a:ext uri="{FF2B5EF4-FFF2-40B4-BE49-F238E27FC236}">
                <a16:creationId xmlns="" xmlns:a16="http://schemas.microsoft.com/office/drawing/2014/main" id="{DE17A197-2DBD-A04A-A19B-C2C7B63C1C97}"/>
              </a:ext>
            </a:extLst>
          </p:cNvPr>
          <p:cNvGraphicFramePr>
            <a:graphicFrameLocks noGrp="1"/>
          </p:cNvGraphicFramePr>
          <p:nvPr>
            <p:extLst>
              <p:ext uri="{D42A27DB-BD31-4B8C-83A1-F6EECF244321}">
                <p14:modId xmlns:p14="http://schemas.microsoft.com/office/powerpoint/2010/main" val="2448563550"/>
              </p:ext>
            </p:extLst>
          </p:nvPr>
        </p:nvGraphicFramePr>
        <p:xfrm>
          <a:off x="670344" y="1583153"/>
          <a:ext cx="10747624" cy="5286458"/>
        </p:xfrm>
        <a:graphic>
          <a:graphicData uri="http://schemas.openxmlformats.org/drawingml/2006/table">
            <a:tbl>
              <a:tblPr firstRow="1" firstCol="1" bandRow="1">
                <a:tableStyleId>{5C22544A-7EE6-4342-B048-85BDC9FD1C3A}</a:tableStyleId>
              </a:tblPr>
              <a:tblGrid>
                <a:gridCol w="855278">
                  <a:extLst>
                    <a:ext uri="{9D8B030D-6E8A-4147-A177-3AD203B41FA5}">
                      <a16:colId xmlns="" xmlns:a16="http://schemas.microsoft.com/office/drawing/2014/main" val="2574844098"/>
                    </a:ext>
                  </a:extLst>
                </a:gridCol>
                <a:gridCol w="9892346">
                  <a:extLst>
                    <a:ext uri="{9D8B030D-6E8A-4147-A177-3AD203B41FA5}">
                      <a16:colId xmlns="" xmlns:a16="http://schemas.microsoft.com/office/drawing/2014/main" val="576241566"/>
                    </a:ext>
                  </a:extLst>
                </a:gridCol>
              </a:tblGrid>
              <a:tr h="312185">
                <a:tc>
                  <a:txBody>
                    <a:bodyPr/>
                    <a:lstStyle/>
                    <a:p>
                      <a:pPr algn="ctr">
                        <a:lnSpc>
                          <a:spcPct val="150000"/>
                        </a:lnSpc>
                        <a:spcBef>
                          <a:spcPts val="600"/>
                        </a:spcBef>
                        <a:spcAft>
                          <a:spcPts val="0"/>
                        </a:spcAft>
                      </a:pPr>
                      <a:r>
                        <a:rPr lang="fr-FR" sz="1600" dirty="0">
                          <a:latin typeface="Verdana" panose="020B0604030504040204" pitchFamily="34" charset="0"/>
                          <a:ea typeface="Verdana" panose="020B0604030504040204" pitchFamily="34" charset="0"/>
                          <a:cs typeface="Verdana" panose="020B0604030504040204" pitchFamily="34" charset="0"/>
                        </a:rPr>
                        <a:t>Durée </a:t>
                      </a:r>
                    </a:p>
                  </a:txBody>
                  <a:tcPr marL="51435" marR="51435" marT="0" marB="0"/>
                </a:tc>
                <a:tc>
                  <a:txBody>
                    <a:bodyPr/>
                    <a:lstStyle/>
                    <a:p>
                      <a:pPr algn="ctr">
                        <a:lnSpc>
                          <a:spcPct val="150000"/>
                        </a:lnSpc>
                        <a:spcBef>
                          <a:spcPts val="600"/>
                        </a:spcBef>
                        <a:spcAft>
                          <a:spcPts val="0"/>
                        </a:spcAft>
                      </a:pPr>
                      <a:r>
                        <a:rPr lang="fr-FR" sz="1600" dirty="0">
                          <a:latin typeface="Verdana" panose="020B0604030504040204" pitchFamily="34" charset="0"/>
                          <a:ea typeface="Verdana" panose="020B0604030504040204" pitchFamily="34" charset="0"/>
                          <a:cs typeface="Verdana" panose="020B0604030504040204" pitchFamily="34" charset="0"/>
                        </a:rPr>
                        <a:t>Activité</a:t>
                      </a:r>
                    </a:p>
                  </a:txBody>
                  <a:tcPr marL="51435" marR="51435" marT="0" marB="0"/>
                </a:tc>
                <a:extLst>
                  <a:ext uri="{0D108BD9-81ED-4DB2-BD59-A6C34878D82A}">
                    <a16:rowId xmlns="" xmlns:a16="http://schemas.microsoft.com/office/drawing/2014/main" val="2289205661"/>
                  </a:ext>
                </a:extLst>
              </a:tr>
              <a:tr h="847396">
                <a:tc>
                  <a:txBody>
                    <a:bodyPr/>
                    <a:lstStyle/>
                    <a:p>
                      <a:pPr algn="just">
                        <a:lnSpc>
                          <a:spcPct val="150000"/>
                        </a:lnSpc>
                        <a:spcBef>
                          <a:spcPts val="600"/>
                        </a:spcBef>
                        <a:spcAft>
                          <a:spcPts val="0"/>
                        </a:spcAft>
                      </a:pPr>
                      <a:r>
                        <a:rPr lang="fr-FR" sz="1600">
                          <a:latin typeface="Verdana" panose="020B0604030504040204" pitchFamily="34" charset="0"/>
                          <a:ea typeface="Verdana" panose="020B0604030504040204" pitchFamily="34" charset="0"/>
                          <a:cs typeface="Verdana" panose="020B0604030504040204" pitchFamily="34" charset="0"/>
                        </a:rPr>
                        <a:t>5 min</a:t>
                      </a:r>
                    </a:p>
                  </a:txBody>
                  <a:tcPr marL="51435" marR="51435" marT="0" marB="0"/>
                </a:tc>
                <a:tc>
                  <a:txBody>
                    <a:bodyPr/>
                    <a:lstStyle/>
                    <a:p>
                      <a:pPr algn="l">
                        <a:lnSpc>
                          <a:spcPct val="150000"/>
                        </a:lnSpc>
                        <a:spcBef>
                          <a:spcPts val="600"/>
                        </a:spcBef>
                        <a:spcAft>
                          <a:spcPts val="0"/>
                        </a:spcAft>
                      </a:pPr>
                      <a:r>
                        <a:rPr lang="fr-FR" sz="1500" b="1" dirty="0">
                          <a:latin typeface="Verdana" panose="020B0604030504040204" pitchFamily="34" charset="0"/>
                          <a:ea typeface="Verdana" panose="020B0604030504040204" pitchFamily="34" charset="0"/>
                          <a:cs typeface="Verdana" panose="020B0604030504040204" pitchFamily="34" charset="0"/>
                        </a:rPr>
                        <a:t>Présentation du cas </a:t>
                      </a:r>
                    </a:p>
                    <a:p>
                      <a:pPr marL="342900" lvl="0" indent="-342900" algn="l">
                        <a:lnSpc>
                          <a:spcPct val="100000"/>
                        </a:lnSpc>
                        <a:spcBef>
                          <a:spcPts val="600"/>
                        </a:spcBef>
                        <a:spcAft>
                          <a:spcPts val="0"/>
                        </a:spcAft>
                        <a:buFont typeface="Wingdings" panose="05000000000000000000" pitchFamily="2" charset="2"/>
                        <a:buChar char="§"/>
                      </a:pPr>
                      <a:r>
                        <a:rPr lang="fr-FR" sz="1500" dirty="0">
                          <a:latin typeface="Verdana" panose="020B0604030504040204" pitchFamily="34" charset="0"/>
                          <a:ea typeface="Verdana" panose="020B0604030504040204" pitchFamily="34" charset="0"/>
                          <a:cs typeface="Verdana" panose="020B0604030504040204" pitchFamily="34" charset="0"/>
                        </a:rPr>
                        <a:t>La personne qui présente le cas expose un cas/projet/dilemme/défi/activité sur lequel elle travaille actuellement en rapport avec l’engagement des fournisseurs sur le thème du travail décent</a:t>
                      </a:r>
                    </a:p>
                  </a:txBody>
                  <a:tcPr marL="51435" marR="51435" marT="0" marB="0"/>
                </a:tc>
                <a:extLst>
                  <a:ext uri="{0D108BD9-81ED-4DB2-BD59-A6C34878D82A}">
                    <a16:rowId xmlns="" xmlns:a16="http://schemas.microsoft.com/office/drawing/2014/main" val="251816374"/>
                  </a:ext>
                </a:extLst>
              </a:tr>
              <a:tr h="921082">
                <a:tc>
                  <a:txBody>
                    <a:bodyPr/>
                    <a:lstStyle/>
                    <a:p>
                      <a:pPr algn="just">
                        <a:lnSpc>
                          <a:spcPct val="150000"/>
                        </a:lnSpc>
                        <a:spcBef>
                          <a:spcPts val="600"/>
                        </a:spcBef>
                        <a:spcAft>
                          <a:spcPts val="0"/>
                        </a:spcAft>
                      </a:pPr>
                      <a:r>
                        <a:rPr lang="fr-FR" sz="1600">
                          <a:latin typeface="Verdana" panose="020B0604030504040204" pitchFamily="34" charset="0"/>
                          <a:ea typeface="Verdana" panose="020B0604030504040204" pitchFamily="34" charset="0"/>
                          <a:cs typeface="Verdana" panose="020B0604030504040204" pitchFamily="34" charset="0"/>
                        </a:rPr>
                        <a:t>10 min</a:t>
                      </a:r>
                    </a:p>
                  </a:txBody>
                  <a:tcPr marL="51435" marR="51435" marT="0" marB="0"/>
                </a:tc>
                <a:tc>
                  <a:txBody>
                    <a:bodyPr/>
                    <a:lstStyle/>
                    <a:p>
                      <a:pPr algn="l">
                        <a:lnSpc>
                          <a:spcPct val="150000"/>
                        </a:lnSpc>
                        <a:spcBef>
                          <a:spcPts val="600"/>
                        </a:spcBef>
                        <a:spcAft>
                          <a:spcPts val="0"/>
                        </a:spcAft>
                      </a:pPr>
                      <a:r>
                        <a:rPr lang="fr-FR" sz="1500" b="1" dirty="0">
                          <a:latin typeface="Verdana" panose="020B0604030504040204" pitchFamily="34" charset="0"/>
                          <a:ea typeface="Verdana" panose="020B0604030504040204" pitchFamily="34" charset="0"/>
                          <a:cs typeface="Verdana" panose="020B0604030504040204" pitchFamily="34" charset="0"/>
                        </a:rPr>
                        <a:t>Développement d’une compréhension plus profonde</a:t>
                      </a:r>
                    </a:p>
                    <a:p>
                      <a:pPr marL="342900" lvl="0" indent="-342900" algn="l">
                        <a:lnSpc>
                          <a:spcPct val="100000"/>
                        </a:lnSpc>
                        <a:spcBef>
                          <a:spcPts val="600"/>
                        </a:spcBef>
                        <a:spcAft>
                          <a:spcPts val="0"/>
                        </a:spcAft>
                        <a:buFont typeface="Wingdings" panose="05000000000000000000" pitchFamily="2" charset="2"/>
                        <a:buChar char="§"/>
                      </a:pPr>
                      <a:r>
                        <a:rPr lang="fr-FR" sz="1500" dirty="0">
                          <a:latin typeface="Verdana" panose="020B0604030504040204" pitchFamily="34" charset="0"/>
                          <a:ea typeface="Verdana" panose="020B0604030504040204" pitchFamily="34" charset="0"/>
                          <a:cs typeface="Verdana" panose="020B0604030504040204" pitchFamily="34" charset="0"/>
                        </a:rPr>
                        <a:t>Les </a:t>
                      </a:r>
                      <a:r>
                        <a:rPr lang="fr-FR" sz="1500" dirty="0" err="1" smtClean="0">
                          <a:latin typeface="Verdana" panose="020B0604030504040204" pitchFamily="34" charset="0"/>
                          <a:ea typeface="Verdana" panose="020B0604030504040204" pitchFamily="34" charset="0"/>
                          <a:cs typeface="Verdana" panose="020B0604030504040204" pitchFamily="34" charset="0"/>
                        </a:rPr>
                        <a:t>coachs</a:t>
                      </a:r>
                      <a:r>
                        <a:rPr lang="fr-FR" sz="1500" dirty="0" smtClean="0">
                          <a:latin typeface="Verdana" panose="020B0604030504040204" pitchFamily="34" charset="0"/>
                          <a:ea typeface="Verdana" panose="020B0604030504040204" pitchFamily="34" charset="0"/>
                          <a:cs typeface="Verdana" panose="020B0604030504040204" pitchFamily="34" charset="0"/>
                        </a:rPr>
                        <a:t> </a:t>
                      </a:r>
                      <a:r>
                        <a:rPr lang="fr-FR" sz="1500" dirty="0">
                          <a:latin typeface="Verdana" panose="020B0604030504040204" pitchFamily="34" charset="0"/>
                          <a:ea typeface="Verdana" panose="020B0604030504040204" pitchFamily="34" charset="0"/>
                          <a:cs typeface="Verdana" panose="020B0604030504040204" pitchFamily="34" charset="0"/>
                        </a:rPr>
                        <a:t>posent des questions pour développer une meilleure compréhension du cas </a:t>
                      </a:r>
                    </a:p>
                    <a:p>
                      <a:pPr marL="342900" lvl="0" indent="-342900" algn="l">
                        <a:lnSpc>
                          <a:spcPct val="100000"/>
                        </a:lnSpc>
                        <a:spcBef>
                          <a:spcPts val="600"/>
                        </a:spcBef>
                        <a:spcAft>
                          <a:spcPts val="0"/>
                        </a:spcAft>
                        <a:buFont typeface="Wingdings" panose="05000000000000000000" pitchFamily="2" charset="2"/>
                        <a:buChar char="§"/>
                      </a:pPr>
                      <a:r>
                        <a:rPr lang="fr-FR" sz="1500" b="1" dirty="0">
                          <a:solidFill>
                            <a:srgbClr val="FF0000"/>
                          </a:solidFill>
                          <a:latin typeface="Verdana" panose="020B0604030504040204" pitchFamily="34" charset="0"/>
                          <a:ea typeface="Verdana" panose="020B0604030504040204" pitchFamily="34" charset="0"/>
                          <a:cs typeface="Verdana" panose="020B0604030504040204" pitchFamily="34" charset="0"/>
                        </a:rPr>
                        <a:t>Important : </a:t>
                      </a:r>
                      <a:r>
                        <a:rPr lang="fr-FR" sz="1500" dirty="0">
                          <a:latin typeface="Verdana" panose="020B0604030504040204" pitchFamily="34" charset="0"/>
                          <a:ea typeface="Verdana" panose="020B0604030504040204" pitchFamily="34" charset="0"/>
                          <a:cs typeface="Verdana" panose="020B0604030504040204" pitchFamily="34" charset="0"/>
                        </a:rPr>
                        <a:t>Veuillez simplement poser des questions à ce stade et ne pas proposer de solutions/recommandations</a:t>
                      </a:r>
                    </a:p>
                  </a:txBody>
                  <a:tcPr marL="51435" marR="51435" marT="0" marB="0"/>
                </a:tc>
                <a:extLst>
                  <a:ext uri="{0D108BD9-81ED-4DB2-BD59-A6C34878D82A}">
                    <a16:rowId xmlns="" xmlns:a16="http://schemas.microsoft.com/office/drawing/2014/main" val="3637260442"/>
                  </a:ext>
                </a:extLst>
              </a:tr>
              <a:tr h="2634698">
                <a:tc>
                  <a:txBody>
                    <a:bodyPr/>
                    <a:lstStyle/>
                    <a:p>
                      <a:pPr algn="just">
                        <a:lnSpc>
                          <a:spcPct val="150000"/>
                        </a:lnSpc>
                        <a:spcBef>
                          <a:spcPts val="600"/>
                        </a:spcBef>
                        <a:spcAft>
                          <a:spcPts val="0"/>
                        </a:spcAft>
                      </a:pPr>
                      <a:r>
                        <a:rPr lang="fr-FR" sz="1600">
                          <a:latin typeface="Verdana" panose="020B0604030504040204" pitchFamily="34" charset="0"/>
                          <a:ea typeface="Verdana" panose="020B0604030504040204" pitchFamily="34" charset="0"/>
                          <a:cs typeface="Verdana" panose="020B0604030504040204" pitchFamily="34" charset="0"/>
                        </a:rPr>
                        <a:t>10 min</a:t>
                      </a:r>
                    </a:p>
                  </a:txBody>
                  <a:tcPr marL="51435" marR="51435" marT="0" marB="0"/>
                </a:tc>
                <a:tc>
                  <a:txBody>
                    <a:bodyPr/>
                    <a:lstStyle/>
                    <a:p>
                      <a:pPr marL="285750" indent="-285750" algn="l">
                        <a:lnSpc>
                          <a:spcPct val="150000"/>
                        </a:lnSpc>
                        <a:spcBef>
                          <a:spcPts val="600"/>
                        </a:spcBef>
                        <a:spcAft>
                          <a:spcPts val="0"/>
                        </a:spcAft>
                        <a:buFont typeface="Wingdings" panose="05000000000000000000" pitchFamily="2" charset="2"/>
                        <a:buChar char="§"/>
                      </a:pPr>
                      <a:r>
                        <a:rPr lang="fr-FR" sz="1500" b="1" dirty="0">
                          <a:latin typeface="Verdana" panose="020B0604030504040204" pitchFamily="34" charset="0"/>
                          <a:ea typeface="Verdana" panose="020B0604030504040204" pitchFamily="34" charset="0"/>
                          <a:cs typeface="Verdana" panose="020B0604030504040204" pitchFamily="34" charset="0"/>
                        </a:rPr>
                        <a:t>Élaboration d’hypothèses</a:t>
                      </a:r>
                    </a:p>
                    <a:p>
                      <a:pPr marL="342900" lvl="0" indent="-342900" algn="l">
                        <a:lnSpc>
                          <a:spcPct val="100000"/>
                        </a:lnSpc>
                        <a:spcBef>
                          <a:spcPts val="600"/>
                        </a:spcBef>
                        <a:spcAft>
                          <a:spcPts val="0"/>
                        </a:spcAft>
                        <a:buFont typeface="Wingdings" panose="05000000000000000000" pitchFamily="2" charset="2"/>
                        <a:buChar char="§"/>
                      </a:pPr>
                      <a:r>
                        <a:rPr lang="fr-FR" sz="1500" dirty="0">
                          <a:latin typeface="Verdana" panose="020B0604030504040204" pitchFamily="34" charset="0"/>
                          <a:ea typeface="Verdana" panose="020B0604030504040204" pitchFamily="34" charset="0"/>
                          <a:cs typeface="Verdana" panose="020B0604030504040204" pitchFamily="34" charset="0"/>
                        </a:rPr>
                        <a:t>Le présentateur du cas se place à l’écart des </a:t>
                      </a:r>
                      <a:r>
                        <a:rPr lang="fr-FR" sz="1500" dirty="0" err="1">
                          <a:latin typeface="Verdana" panose="020B0604030504040204" pitchFamily="34" charset="0"/>
                          <a:ea typeface="Verdana" panose="020B0604030504040204" pitchFamily="34" charset="0"/>
                          <a:cs typeface="Verdana" panose="020B0604030504040204" pitchFamily="34" charset="0"/>
                        </a:rPr>
                        <a:t>coachs</a:t>
                      </a:r>
                      <a:r>
                        <a:rPr lang="fr-FR" sz="1500" dirty="0">
                          <a:latin typeface="Verdana" panose="020B0604030504040204" pitchFamily="34" charset="0"/>
                          <a:ea typeface="Verdana" panose="020B0604030504040204" pitchFamily="34" charset="0"/>
                          <a:cs typeface="Verdana" panose="020B0604030504040204" pitchFamily="34" charset="0"/>
                        </a:rPr>
                        <a:t>. Il leur tourne le dos mais demeure suffisamment proche pour entendre leur conversation et prendre des notes. </a:t>
                      </a:r>
                    </a:p>
                    <a:p>
                      <a:pPr marL="342900" lvl="0" indent="-342900" algn="l">
                        <a:lnSpc>
                          <a:spcPct val="100000"/>
                        </a:lnSpc>
                        <a:spcBef>
                          <a:spcPts val="600"/>
                        </a:spcBef>
                        <a:spcAft>
                          <a:spcPts val="0"/>
                        </a:spcAft>
                        <a:buFont typeface="Wingdings" panose="05000000000000000000" pitchFamily="2" charset="2"/>
                        <a:buChar char="§"/>
                      </a:pPr>
                      <a:r>
                        <a:rPr lang="fr-FR" sz="1500" dirty="0">
                          <a:latin typeface="Verdana" panose="020B0604030504040204" pitchFamily="34" charset="0"/>
                          <a:ea typeface="Verdana" panose="020B0604030504040204" pitchFamily="34" charset="0"/>
                          <a:cs typeface="Verdana" panose="020B0604030504040204" pitchFamily="34" charset="0"/>
                        </a:rPr>
                        <a:t>Les </a:t>
                      </a:r>
                      <a:r>
                        <a:rPr lang="fr-FR" sz="1500" dirty="0" err="1">
                          <a:latin typeface="Verdana" panose="020B0604030504040204" pitchFamily="34" charset="0"/>
                          <a:ea typeface="Verdana" panose="020B0604030504040204" pitchFamily="34" charset="0"/>
                          <a:cs typeface="Verdana" panose="020B0604030504040204" pitchFamily="34" charset="0"/>
                        </a:rPr>
                        <a:t>coachs</a:t>
                      </a:r>
                      <a:r>
                        <a:rPr lang="fr-FR" sz="1500" dirty="0">
                          <a:latin typeface="Verdana" panose="020B0604030504040204" pitchFamily="34" charset="0"/>
                          <a:ea typeface="Verdana" panose="020B0604030504040204" pitchFamily="34" charset="0"/>
                          <a:cs typeface="Verdana" panose="020B0604030504040204" pitchFamily="34" charset="0"/>
                        </a:rPr>
                        <a:t> discutent du cas et de ses défis spécifiques. Ils discutent et émettent :</a:t>
                      </a:r>
                    </a:p>
                    <a:p>
                      <a:pPr marL="742950" lvl="1" indent="-285750" algn="l">
                        <a:lnSpc>
                          <a:spcPct val="100000"/>
                        </a:lnSpc>
                        <a:spcBef>
                          <a:spcPts val="600"/>
                        </a:spcBef>
                        <a:spcAft>
                          <a:spcPts val="0"/>
                        </a:spcAft>
                        <a:buFont typeface="Wingdings" panose="05000000000000000000" pitchFamily="2" charset="2"/>
                        <a:buChar char="§"/>
                      </a:pPr>
                      <a:r>
                        <a:rPr lang="fr-FR" sz="1500" dirty="0">
                          <a:latin typeface="Verdana" panose="020B0604030504040204" pitchFamily="34" charset="0"/>
                          <a:ea typeface="Verdana" panose="020B0604030504040204" pitchFamily="34" charset="0"/>
                          <a:cs typeface="Verdana" panose="020B0604030504040204" pitchFamily="34" charset="0"/>
                        </a:rPr>
                        <a:t>Des suppositions</a:t>
                      </a:r>
                    </a:p>
                    <a:p>
                      <a:pPr marL="742950" lvl="1" indent="-285750" algn="l">
                        <a:lnSpc>
                          <a:spcPct val="100000"/>
                        </a:lnSpc>
                        <a:spcBef>
                          <a:spcPts val="600"/>
                        </a:spcBef>
                        <a:spcAft>
                          <a:spcPts val="0"/>
                        </a:spcAft>
                        <a:buFont typeface="Wingdings" panose="05000000000000000000" pitchFamily="2" charset="2"/>
                        <a:buChar char="§"/>
                      </a:pPr>
                      <a:r>
                        <a:rPr lang="fr-FR" sz="1500" dirty="0">
                          <a:latin typeface="Verdana" panose="020B0604030504040204" pitchFamily="34" charset="0"/>
                          <a:ea typeface="Verdana" panose="020B0604030504040204" pitchFamily="34" charset="0"/>
                          <a:cs typeface="Verdana" panose="020B0604030504040204" pitchFamily="34" charset="0"/>
                        </a:rPr>
                        <a:t>Des hypothèses </a:t>
                      </a:r>
                    </a:p>
                    <a:p>
                      <a:pPr marL="742950" lvl="1" indent="-285750" algn="l">
                        <a:lnSpc>
                          <a:spcPct val="100000"/>
                        </a:lnSpc>
                        <a:spcBef>
                          <a:spcPts val="600"/>
                        </a:spcBef>
                        <a:spcAft>
                          <a:spcPts val="0"/>
                        </a:spcAft>
                        <a:buFont typeface="Wingdings" panose="05000000000000000000" pitchFamily="2" charset="2"/>
                        <a:buChar char="§"/>
                      </a:pPr>
                      <a:r>
                        <a:rPr lang="fr-FR" sz="1500" dirty="0">
                          <a:latin typeface="Verdana" panose="020B0604030504040204" pitchFamily="34" charset="0"/>
                          <a:ea typeface="Verdana" panose="020B0604030504040204" pitchFamily="34" charset="0"/>
                          <a:cs typeface="Verdana" panose="020B0604030504040204" pitchFamily="34" charset="0"/>
                        </a:rPr>
                        <a:t>Ébauches de solutions/étapes suivantes/orientations(important : toujours pas de recommandations à ce stade)</a:t>
                      </a:r>
                    </a:p>
                    <a:p>
                      <a:pPr marL="342900" lvl="0" indent="-342900" algn="l">
                        <a:lnSpc>
                          <a:spcPct val="100000"/>
                        </a:lnSpc>
                        <a:spcBef>
                          <a:spcPts val="600"/>
                        </a:spcBef>
                        <a:spcAft>
                          <a:spcPts val="0"/>
                        </a:spcAft>
                        <a:buFont typeface="Symbol" pitchFamily="2" charset="2"/>
                        <a:buChar char=""/>
                      </a:pPr>
                      <a:r>
                        <a:rPr lang="fr-FR" sz="1500" dirty="0">
                          <a:latin typeface="Verdana" panose="020B0604030504040204" pitchFamily="34" charset="0"/>
                          <a:ea typeface="Verdana" panose="020B0604030504040204" pitchFamily="34" charset="0"/>
                          <a:cs typeface="Verdana" panose="020B0604030504040204" pitchFamily="34" charset="0"/>
                        </a:rPr>
                        <a:t>Le présentateur du cas prend des notes sur la conversation.</a:t>
                      </a:r>
                    </a:p>
                  </a:txBody>
                  <a:tcPr marL="51435" marR="51435" marT="0" marB="0"/>
                </a:tc>
                <a:extLst>
                  <a:ext uri="{0D108BD9-81ED-4DB2-BD59-A6C34878D82A}">
                    <a16:rowId xmlns="" xmlns:a16="http://schemas.microsoft.com/office/drawing/2014/main" val="2533052012"/>
                  </a:ext>
                </a:extLst>
              </a:tr>
            </a:tbl>
          </a:graphicData>
        </a:graphic>
      </p:graphicFrame>
    </p:spTree>
    <p:extLst>
      <p:ext uri="{BB962C8B-B14F-4D97-AF65-F5344CB8AC3E}">
        <p14:creationId xmlns:p14="http://schemas.microsoft.com/office/powerpoint/2010/main" val="2763655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fr-FR" sz="2400" b="1" dirty="0">
                <a:latin typeface="Verdana" panose="020B0604030504040204" pitchFamily="34" charset="0"/>
                <a:ea typeface="Verdana" panose="020B0604030504040204" pitchFamily="34" charset="0"/>
                <a:cs typeface="Verdana" panose="020B0604030504040204" pitchFamily="34" charset="0"/>
              </a:rPr>
              <a:t>ENCADREMENT PAR DES PAIRS : RÉSOUDRE LES DILEMMES RELATIFS AU TRAVAIL DÉCENT | </a:t>
            </a:r>
            <a:r>
              <a:rPr lang="fr-FR" sz="2400" b="1" dirty="0">
                <a:solidFill>
                  <a:srgbClr val="FF0000"/>
                </a:solidFill>
                <a:latin typeface="Verdana" panose="020B0604030504040204" pitchFamily="34" charset="0"/>
                <a:ea typeface="Verdana" panose="020B0604030504040204" pitchFamily="34" charset="0"/>
                <a:cs typeface="Verdana" panose="020B0604030504040204" pitchFamily="34" charset="0"/>
              </a:rPr>
              <a:t>Guide de l’animateur</a:t>
            </a: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31</a:t>
            </a:fld>
            <a:endParaRPr lang="en-US" smtClean="0"/>
          </a:p>
        </p:txBody>
      </p:sp>
      <p:graphicFrame>
        <p:nvGraphicFramePr>
          <p:cNvPr id="6" name="Table 5">
            <a:extLst>
              <a:ext uri="{FF2B5EF4-FFF2-40B4-BE49-F238E27FC236}">
                <a16:creationId xmlns="" xmlns:a16="http://schemas.microsoft.com/office/drawing/2014/main" id="{6FDCDA48-A27D-754A-AADF-61BE3B48D7D8}"/>
              </a:ext>
            </a:extLst>
          </p:cNvPr>
          <p:cNvGraphicFramePr>
            <a:graphicFrameLocks noGrp="1"/>
          </p:cNvGraphicFramePr>
          <p:nvPr>
            <p:extLst>
              <p:ext uri="{D42A27DB-BD31-4B8C-83A1-F6EECF244321}">
                <p14:modId xmlns:p14="http://schemas.microsoft.com/office/powerpoint/2010/main" val="556547977"/>
              </p:ext>
            </p:extLst>
          </p:nvPr>
        </p:nvGraphicFramePr>
        <p:xfrm>
          <a:off x="670344" y="1672000"/>
          <a:ext cx="10567152" cy="4937760"/>
        </p:xfrm>
        <a:graphic>
          <a:graphicData uri="http://schemas.openxmlformats.org/drawingml/2006/table">
            <a:tbl>
              <a:tblPr firstRow="1" firstCol="1" bandRow="1">
                <a:tableStyleId>{5C22544A-7EE6-4342-B048-85BDC9FD1C3A}</a:tableStyleId>
              </a:tblPr>
              <a:tblGrid>
                <a:gridCol w="955088">
                  <a:extLst>
                    <a:ext uri="{9D8B030D-6E8A-4147-A177-3AD203B41FA5}">
                      <a16:colId xmlns="" xmlns:a16="http://schemas.microsoft.com/office/drawing/2014/main" val="1252130188"/>
                    </a:ext>
                  </a:extLst>
                </a:gridCol>
                <a:gridCol w="9612064">
                  <a:extLst>
                    <a:ext uri="{9D8B030D-6E8A-4147-A177-3AD203B41FA5}">
                      <a16:colId xmlns="" xmlns:a16="http://schemas.microsoft.com/office/drawing/2014/main" val="3233205245"/>
                    </a:ext>
                  </a:extLst>
                </a:gridCol>
              </a:tblGrid>
              <a:tr h="296167">
                <a:tc>
                  <a:txBody>
                    <a:bodyPr/>
                    <a:lstStyle/>
                    <a:p>
                      <a:pPr algn="ctr">
                        <a:lnSpc>
                          <a:spcPct val="150000"/>
                        </a:lnSpc>
                        <a:spcBef>
                          <a:spcPts val="600"/>
                        </a:spcBef>
                        <a:spcAft>
                          <a:spcPts val="0"/>
                        </a:spcAft>
                      </a:pPr>
                      <a:r>
                        <a:rPr lang="fr-FR" sz="1600" dirty="0"/>
                        <a:t>Durée </a:t>
                      </a:r>
                    </a:p>
                  </a:txBody>
                  <a:tcPr marL="30707" marR="30707" marT="0" marB="0"/>
                </a:tc>
                <a:tc>
                  <a:txBody>
                    <a:bodyPr/>
                    <a:lstStyle/>
                    <a:p>
                      <a:pPr algn="ctr">
                        <a:lnSpc>
                          <a:spcPct val="150000"/>
                        </a:lnSpc>
                        <a:spcBef>
                          <a:spcPts val="600"/>
                        </a:spcBef>
                        <a:spcAft>
                          <a:spcPts val="0"/>
                        </a:spcAft>
                      </a:pPr>
                      <a:r>
                        <a:rPr lang="fr-FR" sz="1600"/>
                        <a:t>Activité</a:t>
                      </a:r>
                    </a:p>
                  </a:txBody>
                  <a:tcPr marL="30707" marR="30707" marT="0" marB="0"/>
                </a:tc>
                <a:extLst>
                  <a:ext uri="{0D108BD9-81ED-4DB2-BD59-A6C34878D82A}">
                    <a16:rowId xmlns="" xmlns:a16="http://schemas.microsoft.com/office/drawing/2014/main" val="2407629294"/>
                  </a:ext>
                </a:extLst>
              </a:tr>
              <a:tr h="1977451">
                <a:tc>
                  <a:txBody>
                    <a:bodyPr/>
                    <a:lstStyle/>
                    <a:p>
                      <a:pPr algn="just">
                        <a:lnSpc>
                          <a:spcPct val="150000"/>
                        </a:lnSpc>
                        <a:spcBef>
                          <a:spcPts val="600"/>
                        </a:spcBef>
                        <a:spcAft>
                          <a:spcPts val="0"/>
                        </a:spcAft>
                      </a:pPr>
                      <a:r>
                        <a:rPr lang="fr-FR" sz="1600"/>
                        <a:t>10 min</a:t>
                      </a:r>
                    </a:p>
                  </a:txBody>
                  <a:tcPr marL="30707" marR="30707" marT="0" marB="0"/>
                </a:tc>
                <a:tc>
                  <a:txBody>
                    <a:bodyPr/>
                    <a:lstStyle/>
                    <a:p>
                      <a:pPr algn="l">
                        <a:lnSpc>
                          <a:spcPct val="150000"/>
                        </a:lnSpc>
                        <a:spcBef>
                          <a:spcPts val="600"/>
                        </a:spcBef>
                        <a:spcAft>
                          <a:spcPts val="0"/>
                        </a:spcAft>
                      </a:pPr>
                      <a:r>
                        <a:rPr lang="fr-FR" sz="1400" b="1" dirty="0">
                          <a:latin typeface="Verdana" panose="020B0604030504040204" pitchFamily="34" charset="0"/>
                          <a:ea typeface="Verdana" panose="020B0604030504040204" pitchFamily="34" charset="0"/>
                          <a:cs typeface="Verdana" panose="020B0604030504040204" pitchFamily="34" charset="0"/>
                        </a:rPr>
                        <a:t>Réflexion sur les hypothèses</a:t>
                      </a:r>
                    </a:p>
                    <a:p>
                      <a:pPr marL="342900" lvl="0" indent="-342900" algn="l">
                        <a:lnSpc>
                          <a:spcPct val="100000"/>
                        </a:lnSpc>
                        <a:spcBef>
                          <a:spcPts val="600"/>
                        </a:spcBef>
                        <a:spcAft>
                          <a:spcPts val="0"/>
                        </a:spcAft>
                        <a:buFont typeface="Wingdings" panose="05000000000000000000" pitchFamily="2" charset="2"/>
                        <a:buChar char="§"/>
                      </a:pPr>
                      <a:r>
                        <a:rPr lang="fr-FR" sz="1400" dirty="0">
                          <a:latin typeface="Verdana" panose="020B0604030504040204" pitchFamily="34" charset="0"/>
                          <a:ea typeface="Verdana" panose="020B0604030504040204" pitchFamily="34" charset="0"/>
                          <a:cs typeface="Verdana" panose="020B0604030504040204" pitchFamily="34" charset="0"/>
                        </a:rPr>
                        <a:t>Le présentateur du cas réfléchit à ce qu’il a entendu au cours de la discussion.</a:t>
                      </a:r>
                    </a:p>
                    <a:p>
                      <a:pPr marL="342900" lvl="0" indent="-342900" algn="l">
                        <a:lnSpc>
                          <a:spcPct val="100000"/>
                        </a:lnSpc>
                        <a:spcBef>
                          <a:spcPts val="600"/>
                        </a:spcBef>
                        <a:spcAft>
                          <a:spcPts val="0"/>
                        </a:spcAft>
                        <a:buFont typeface="Wingdings" panose="05000000000000000000" pitchFamily="2" charset="2"/>
                        <a:buChar char="§"/>
                      </a:pPr>
                      <a:r>
                        <a:rPr lang="fr-FR" sz="1400" b="1" dirty="0">
                          <a:solidFill>
                            <a:srgbClr val="FF0000"/>
                          </a:solidFill>
                          <a:latin typeface="Verdana" panose="020B0604030504040204" pitchFamily="34" charset="0"/>
                          <a:ea typeface="Verdana" panose="020B0604030504040204" pitchFamily="34" charset="0"/>
                          <a:cs typeface="Verdana" panose="020B0604030504040204" pitchFamily="34" charset="0"/>
                        </a:rPr>
                        <a:t>Important : </a:t>
                      </a:r>
                      <a:r>
                        <a:rPr lang="fr-FR" sz="1400" dirty="0">
                          <a:latin typeface="Verdana" panose="020B0604030504040204" pitchFamily="34" charset="0"/>
                          <a:ea typeface="Verdana" panose="020B0604030504040204" pitchFamily="34" charset="0"/>
                          <a:cs typeface="Verdana" panose="020B0604030504040204" pitchFamily="34" charset="0"/>
                        </a:rPr>
                        <a:t>il n’est pas nécessaire de confirmer ou de corriger les hypothèses.</a:t>
                      </a:r>
                    </a:p>
                    <a:p>
                      <a:pPr marL="342900" lvl="0" indent="-342900" algn="l">
                        <a:lnSpc>
                          <a:spcPct val="100000"/>
                        </a:lnSpc>
                        <a:spcBef>
                          <a:spcPts val="600"/>
                        </a:spcBef>
                        <a:spcAft>
                          <a:spcPts val="0"/>
                        </a:spcAft>
                        <a:buFont typeface="Wingdings" panose="05000000000000000000" pitchFamily="2" charset="2"/>
                        <a:buChar char="§"/>
                      </a:pPr>
                      <a:r>
                        <a:rPr lang="fr-FR" sz="1400" dirty="0">
                          <a:latin typeface="Verdana" panose="020B0604030504040204" pitchFamily="34" charset="0"/>
                          <a:ea typeface="Verdana" panose="020B0604030504040204" pitchFamily="34" charset="0"/>
                          <a:cs typeface="Verdana" panose="020B0604030504040204" pitchFamily="34" charset="0"/>
                        </a:rPr>
                        <a:t>Le présentateur du cas peut réfléchir aux questions suivantes :</a:t>
                      </a:r>
                    </a:p>
                    <a:p>
                      <a:pPr marL="742950" lvl="1" indent="-285750" algn="l">
                        <a:lnSpc>
                          <a:spcPct val="100000"/>
                        </a:lnSpc>
                        <a:spcBef>
                          <a:spcPts val="600"/>
                        </a:spcBef>
                        <a:spcAft>
                          <a:spcPts val="0"/>
                        </a:spcAft>
                        <a:buFont typeface="Wingdings" panose="05000000000000000000" pitchFamily="2" charset="2"/>
                        <a:buChar char="§"/>
                      </a:pPr>
                      <a:r>
                        <a:rPr lang="fr-FR" sz="1400" dirty="0">
                          <a:latin typeface="Verdana" panose="020B0604030504040204" pitchFamily="34" charset="0"/>
                          <a:ea typeface="Verdana" panose="020B0604030504040204" pitchFamily="34" charset="0"/>
                          <a:cs typeface="Verdana" panose="020B0604030504040204" pitchFamily="34" charset="0"/>
                        </a:rPr>
                        <a:t>Quelle hypothèse m’a plu ?</a:t>
                      </a:r>
                    </a:p>
                    <a:p>
                      <a:pPr marL="742950" lvl="1" indent="-285750" algn="l">
                        <a:lnSpc>
                          <a:spcPct val="100000"/>
                        </a:lnSpc>
                        <a:spcBef>
                          <a:spcPts val="600"/>
                        </a:spcBef>
                        <a:spcAft>
                          <a:spcPts val="0"/>
                        </a:spcAft>
                        <a:buFont typeface="Wingdings" panose="05000000000000000000" pitchFamily="2" charset="2"/>
                        <a:buChar char="§"/>
                      </a:pPr>
                      <a:r>
                        <a:rPr lang="fr-FR" sz="1400" dirty="0">
                          <a:latin typeface="Verdana" panose="020B0604030504040204" pitchFamily="34" charset="0"/>
                          <a:ea typeface="Verdana" panose="020B0604030504040204" pitchFamily="34" charset="0"/>
                          <a:cs typeface="Verdana" panose="020B0604030504040204" pitchFamily="34" charset="0"/>
                        </a:rPr>
                        <a:t>Qu’est-ce qui suscite ma réflexion ?</a:t>
                      </a:r>
                    </a:p>
                    <a:p>
                      <a:pPr marL="742950" lvl="1" indent="-285750" algn="l">
                        <a:lnSpc>
                          <a:spcPct val="100000"/>
                        </a:lnSpc>
                        <a:spcBef>
                          <a:spcPts val="600"/>
                        </a:spcBef>
                        <a:spcAft>
                          <a:spcPts val="0"/>
                        </a:spcAft>
                        <a:buFont typeface="Wingdings" panose="05000000000000000000" pitchFamily="2" charset="2"/>
                        <a:buChar char="§"/>
                      </a:pPr>
                      <a:r>
                        <a:rPr lang="fr-FR" sz="1400" dirty="0">
                          <a:latin typeface="Verdana" panose="020B0604030504040204" pitchFamily="34" charset="0"/>
                          <a:ea typeface="Verdana" panose="020B0604030504040204" pitchFamily="34" charset="0"/>
                          <a:cs typeface="Verdana" panose="020B0604030504040204" pitchFamily="34" charset="0"/>
                        </a:rPr>
                        <a:t>Quelles idées aimerais-je approfondir ?</a:t>
                      </a:r>
                    </a:p>
                  </a:txBody>
                  <a:tcPr marL="30707" marR="30707" marT="0" marB="0"/>
                </a:tc>
                <a:extLst>
                  <a:ext uri="{0D108BD9-81ED-4DB2-BD59-A6C34878D82A}">
                    <a16:rowId xmlns="" xmlns:a16="http://schemas.microsoft.com/office/drawing/2014/main" val="1697694746"/>
                  </a:ext>
                </a:extLst>
              </a:tr>
              <a:tr h="1075456">
                <a:tc>
                  <a:txBody>
                    <a:bodyPr/>
                    <a:lstStyle/>
                    <a:p>
                      <a:pPr marL="0" algn="just" defTabSz="914400" rtl="0" eaLnBrk="1" latinLnBrk="0" hangingPunct="1">
                        <a:lnSpc>
                          <a:spcPct val="150000"/>
                        </a:lnSpc>
                        <a:spcBef>
                          <a:spcPts val="600"/>
                        </a:spcBef>
                        <a:spcAft>
                          <a:spcPts val="0"/>
                        </a:spcAft>
                      </a:pPr>
                      <a:r>
                        <a:rPr lang="fr-FR" sz="1600" b="1">
                          <a:solidFill>
                            <a:schemeClr val="lt1"/>
                          </a:solidFill>
                          <a:latin typeface="+mn-lt"/>
                          <a:ea typeface="+mn-ea"/>
                          <a:cs typeface="+mn-cs"/>
                        </a:rPr>
                        <a:t>10 min</a:t>
                      </a:r>
                    </a:p>
                  </a:txBody>
                  <a:tcPr marL="30707" marR="30707" marT="0" marB="0"/>
                </a:tc>
                <a:tc>
                  <a:txBody>
                    <a:bodyPr/>
                    <a:lstStyle/>
                    <a:p>
                      <a:pPr algn="l">
                        <a:lnSpc>
                          <a:spcPct val="150000"/>
                        </a:lnSpc>
                        <a:spcBef>
                          <a:spcPts val="600"/>
                        </a:spcBef>
                        <a:spcAft>
                          <a:spcPts val="0"/>
                        </a:spcAft>
                      </a:pPr>
                      <a:r>
                        <a:rPr lang="fr-FR" sz="1400" b="1" dirty="0">
                          <a:latin typeface="Verdana" panose="020B0604030504040204" pitchFamily="34" charset="0"/>
                          <a:ea typeface="Verdana" panose="020B0604030504040204" pitchFamily="34" charset="0"/>
                          <a:cs typeface="Verdana" panose="020B0604030504040204" pitchFamily="34" charset="0"/>
                        </a:rPr>
                        <a:t>Approfondissement des voies à suivre</a:t>
                      </a:r>
                    </a:p>
                    <a:p>
                      <a:pPr marL="342900" lvl="0" indent="-342900" algn="l">
                        <a:lnSpc>
                          <a:spcPct val="100000"/>
                        </a:lnSpc>
                        <a:spcBef>
                          <a:spcPts val="600"/>
                        </a:spcBef>
                        <a:spcAft>
                          <a:spcPts val="0"/>
                        </a:spcAft>
                        <a:buFont typeface="Wingdings" panose="05000000000000000000" pitchFamily="2" charset="2"/>
                        <a:buChar char="§"/>
                      </a:pPr>
                      <a:r>
                        <a:rPr lang="fr-FR" sz="1400" dirty="0">
                          <a:latin typeface="Verdana" panose="020B0604030504040204" pitchFamily="34" charset="0"/>
                          <a:ea typeface="Verdana" panose="020B0604030504040204" pitchFamily="34" charset="0"/>
                          <a:cs typeface="Verdana" panose="020B0604030504040204" pitchFamily="34" charset="0"/>
                        </a:rPr>
                        <a:t>Les perspectives ayant retenu l’attention du présentateur du cas peuvent maintenant être étudiées en profondeur lors de la discussion de groupe.</a:t>
                      </a:r>
                    </a:p>
                    <a:p>
                      <a:pPr marL="342900" lvl="0" indent="-342900" algn="l">
                        <a:lnSpc>
                          <a:spcPct val="100000"/>
                        </a:lnSpc>
                        <a:spcBef>
                          <a:spcPts val="600"/>
                        </a:spcBef>
                        <a:spcAft>
                          <a:spcPts val="0"/>
                        </a:spcAft>
                        <a:buFont typeface="Wingdings" panose="05000000000000000000" pitchFamily="2" charset="2"/>
                        <a:buChar char="§"/>
                      </a:pPr>
                      <a:r>
                        <a:rPr lang="fr-FR" sz="1400" dirty="0">
                          <a:latin typeface="Verdana" panose="020B0604030504040204" pitchFamily="34" charset="0"/>
                          <a:ea typeface="Verdana" panose="020B0604030504040204" pitchFamily="34" charset="0"/>
                          <a:cs typeface="Verdana" panose="020B0604030504040204" pitchFamily="34" charset="0"/>
                        </a:rPr>
                        <a:t>C’est le moment de discuter des solutions possibles.</a:t>
                      </a:r>
                    </a:p>
                  </a:txBody>
                  <a:tcPr marL="30707" marR="30707" marT="0" marB="0"/>
                </a:tc>
                <a:extLst>
                  <a:ext uri="{0D108BD9-81ED-4DB2-BD59-A6C34878D82A}">
                    <a16:rowId xmlns="" xmlns:a16="http://schemas.microsoft.com/office/drawing/2014/main" val="4043681791"/>
                  </a:ext>
                </a:extLst>
              </a:tr>
              <a:tr h="1144840">
                <a:tc>
                  <a:txBody>
                    <a:bodyPr/>
                    <a:lstStyle/>
                    <a:p>
                      <a:pPr algn="just">
                        <a:lnSpc>
                          <a:spcPct val="150000"/>
                        </a:lnSpc>
                        <a:spcBef>
                          <a:spcPts val="600"/>
                        </a:spcBef>
                        <a:spcAft>
                          <a:spcPts val="0"/>
                        </a:spcAft>
                      </a:pPr>
                      <a:r>
                        <a:rPr lang="fr-FR" sz="1600"/>
                        <a:t>15 min</a:t>
                      </a:r>
                    </a:p>
                  </a:txBody>
                  <a:tcPr marL="30707" marR="30707" marT="0" marB="0"/>
                </a:tc>
                <a:tc>
                  <a:txBody>
                    <a:bodyPr/>
                    <a:lstStyle/>
                    <a:p>
                      <a:pPr algn="l">
                        <a:lnSpc>
                          <a:spcPct val="150000"/>
                        </a:lnSpc>
                        <a:spcBef>
                          <a:spcPts val="600"/>
                        </a:spcBef>
                        <a:spcAft>
                          <a:spcPts val="0"/>
                        </a:spcAft>
                      </a:pPr>
                      <a:r>
                        <a:rPr lang="fr-FR" sz="1400" b="1" dirty="0">
                          <a:latin typeface="Verdana" panose="020B0604030504040204" pitchFamily="34" charset="0"/>
                          <a:ea typeface="Verdana" panose="020B0604030504040204" pitchFamily="34" charset="0"/>
                          <a:cs typeface="Verdana" panose="020B0604030504040204" pitchFamily="34" charset="0"/>
                        </a:rPr>
                        <a:t>Réflexion en plénière</a:t>
                      </a:r>
                    </a:p>
                    <a:p>
                      <a:pPr marL="342900" lvl="0" indent="-342900" algn="l">
                        <a:lnSpc>
                          <a:spcPct val="100000"/>
                        </a:lnSpc>
                        <a:spcBef>
                          <a:spcPts val="600"/>
                        </a:spcBef>
                        <a:spcAft>
                          <a:spcPts val="0"/>
                        </a:spcAft>
                        <a:buFont typeface="Wingdings" panose="05000000000000000000" pitchFamily="2" charset="2"/>
                        <a:buChar char="§"/>
                      </a:pPr>
                      <a:r>
                        <a:rPr lang="fr-FR" sz="1400" dirty="0">
                          <a:latin typeface="Verdana" panose="020B0604030504040204" pitchFamily="34" charset="0"/>
                          <a:ea typeface="Verdana" panose="020B0604030504040204" pitchFamily="34" charset="0"/>
                          <a:cs typeface="Verdana" panose="020B0604030504040204" pitchFamily="34" charset="0"/>
                        </a:rPr>
                        <a:t>Les présentateurs de cas de tous les groupes de travail réfléchissent avec l’ensemble du groupe sur les questions suivantes :</a:t>
                      </a:r>
                    </a:p>
                    <a:p>
                      <a:pPr marL="742950" lvl="1" indent="-285750" algn="l">
                        <a:lnSpc>
                          <a:spcPct val="100000"/>
                        </a:lnSpc>
                        <a:spcBef>
                          <a:spcPts val="600"/>
                        </a:spcBef>
                        <a:spcAft>
                          <a:spcPts val="0"/>
                        </a:spcAft>
                        <a:buFont typeface="Wingdings" panose="05000000000000000000" pitchFamily="2" charset="2"/>
                        <a:buChar char="§"/>
                      </a:pPr>
                      <a:r>
                        <a:rPr lang="fr-FR" sz="1400" dirty="0">
                          <a:latin typeface="Verdana" panose="020B0604030504040204" pitchFamily="34" charset="0"/>
                          <a:ea typeface="Verdana" panose="020B0604030504040204" pitchFamily="34" charset="0"/>
                          <a:cs typeface="Verdana" panose="020B0604030504040204" pitchFamily="34" charset="0"/>
                        </a:rPr>
                        <a:t>Qu’est-ce qui ressort du processus d’encadrement ?</a:t>
                      </a:r>
                    </a:p>
                    <a:p>
                      <a:pPr marL="342900" lvl="0" indent="-342900" algn="l">
                        <a:lnSpc>
                          <a:spcPct val="100000"/>
                        </a:lnSpc>
                        <a:spcBef>
                          <a:spcPts val="600"/>
                        </a:spcBef>
                        <a:spcAft>
                          <a:spcPts val="0"/>
                        </a:spcAft>
                        <a:buFont typeface="Wingdings" panose="05000000000000000000" pitchFamily="2" charset="2"/>
                        <a:buChar char="§"/>
                      </a:pPr>
                      <a:r>
                        <a:rPr lang="fr-FR" sz="1400" b="1" dirty="0">
                          <a:solidFill>
                            <a:srgbClr val="FF0000"/>
                          </a:solidFill>
                          <a:latin typeface="Verdana" panose="020B0604030504040204" pitchFamily="34" charset="0"/>
                          <a:ea typeface="Verdana" panose="020B0604030504040204" pitchFamily="34" charset="0"/>
                          <a:cs typeface="Verdana" panose="020B0604030504040204" pitchFamily="34" charset="0"/>
                        </a:rPr>
                        <a:t>Important : </a:t>
                      </a:r>
                      <a:r>
                        <a:rPr lang="fr-FR" sz="1400" dirty="0">
                          <a:latin typeface="Verdana" panose="020B0604030504040204" pitchFamily="34" charset="0"/>
                          <a:ea typeface="Verdana" panose="020B0604030504040204" pitchFamily="34" charset="0"/>
                          <a:cs typeface="Verdana" panose="020B0604030504040204" pitchFamily="34" charset="0"/>
                        </a:rPr>
                        <a:t>Veuillez limiter votre réflexion à 2 min maximum</a:t>
                      </a:r>
                    </a:p>
                  </a:txBody>
                  <a:tcPr marL="30707" marR="30707" marT="0" marB="0"/>
                </a:tc>
                <a:extLst>
                  <a:ext uri="{0D108BD9-81ED-4DB2-BD59-A6C34878D82A}">
                    <a16:rowId xmlns="" xmlns:a16="http://schemas.microsoft.com/office/drawing/2014/main" val="955307622"/>
                  </a:ext>
                </a:extLst>
              </a:tr>
            </a:tbl>
          </a:graphicData>
        </a:graphic>
      </p:graphicFrame>
    </p:spTree>
    <p:extLst>
      <p:ext uri="{BB962C8B-B14F-4D97-AF65-F5344CB8AC3E}">
        <p14:creationId xmlns:p14="http://schemas.microsoft.com/office/powerpoint/2010/main" val="1855234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32</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xmlns=""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smtClean="0">
              <a:solidFill>
                <a:prstClr val="white"/>
              </a:solidFill>
              <a:latin typeface="+mj-lt"/>
            </a:endParaRPr>
          </a:p>
          <a:p>
            <a:pPr lvl="0"/>
            <a:r>
              <a:rPr lang="fr-FR" sz="32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EXERCICE </a:t>
            </a:r>
            <a:r>
              <a:rPr lang="fr-FR" sz="3200" b="1" dirty="0">
                <a:solidFill>
                  <a:prstClr val="white"/>
                </a:solidFill>
                <a:latin typeface="Verdana" panose="020B0604030504040204" pitchFamily="34" charset="0"/>
                <a:ea typeface="Verdana" panose="020B0604030504040204" pitchFamily="34" charset="0"/>
                <a:cs typeface="Verdana" panose="020B0604030504040204" pitchFamily="34" charset="0"/>
              </a:rPr>
              <a:t>n° 5</a:t>
            </a:r>
          </a:p>
          <a:p>
            <a:pPr lvl="0"/>
            <a:r>
              <a:rPr lang="fr-FR" sz="3200" dirty="0">
                <a:solidFill>
                  <a:prstClr val="white"/>
                </a:solidFill>
                <a:latin typeface="Verdana" panose="020B0604030504040204" pitchFamily="34" charset="0"/>
                <a:ea typeface="Verdana" panose="020B0604030504040204" pitchFamily="34" charset="0"/>
                <a:cs typeface="Verdana" panose="020B0604030504040204" pitchFamily="34" charset="0"/>
              </a:rPr>
              <a:t>MISE EN SITUATION : ENGAGER LES FOURNISSEURS SUR LA QUESTION DU TRAVAIL DÉCENT</a:t>
            </a:r>
          </a:p>
        </p:txBody>
      </p:sp>
    </p:spTree>
    <p:extLst>
      <p:ext uri="{BB962C8B-B14F-4D97-AF65-F5344CB8AC3E}">
        <p14:creationId xmlns:p14="http://schemas.microsoft.com/office/powerpoint/2010/main" val="3380217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fr-FR" sz="2400" b="1" dirty="0">
                <a:latin typeface="Verdana" panose="020B0604030504040204" pitchFamily="34" charset="0"/>
                <a:ea typeface="Verdana" panose="020B0604030504040204" pitchFamily="34" charset="0"/>
                <a:cs typeface="Verdana" panose="020B0604030504040204" pitchFamily="34" charset="0"/>
              </a:rPr>
              <a:t>MISE EN SITUATION : ENGAGER LES FOURNISSEURS SUR LA QUESTION DU TRAVAIL DÉCENT | </a:t>
            </a:r>
            <a:r>
              <a:rPr lang="fr-FR" sz="2400" b="1" dirty="0">
                <a:solidFill>
                  <a:srgbClr val="FF0000"/>
                </a:solidFill>
                <a:latin typeface="Verdana" panose="020B0604030504040204" pitchFamily="34" charset="0"/>
                <a:ea typeface="Verdana" panose="020B0604030504040204" pitchFamily="34" charset="0"/>
                <a:cs typeface="Verdana" panose="020B0604030504040204" pitchFamily="34" charset="0"/>
              </a:rPr>
              <a:t>Guide de l’animateur</a:t>
            </a: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en-GB" b="1" dirty="0">
              <a:latin typeface="Verdana" panose="020B0604030504040204" pitchFamily="34" charset="0"/>
              <a:ea typeface="Verdana" panose="020B0604030504040204" pitchFamily="34" charset="0"/>
              <a:cs typeface="Verdana" panose="020B0604030504040204" pitchFamily="34" charset="0"/>
            </a:endParaRPr>
          </a:p>
          <a:p>
            <a:r>
              <a:rPr lang="fr-FR" b="1" dirty="0">
                <a:latin typeface="Verdana" panose="020B0604030504040204" pitchFamily="34" charset="0"/>
                <a:ea typeface="Verdana" panose="020B0604030504040204" pitchFamily="34" charset="0"/>
                <a:cs typeface="Verdana" panose="020B0604030504040204" pitchFamily="34" charset="0"/>
              </a:rPr>
              <a:t>Objectif de l’exercice :</a:t>
            </a:r>
          </a:p>
          <a:p>
            <a:pPr>
              <a:spcAft>
                <a:spcPts val="600"/>
              </a:spcAft>
            </a:pPr>
            <a:r>
              <a:rPr lang="fr-FR" dirty="0">
                <a:latin typeface="Verdana" panose="020B0604030504040204" pitchFamily="34" charset="0"/>
                <a:ea typeface="Verdana" panose="020B0604030504040204" pitchFamily="34" charset="0"/>
                <a:cs typeface="Verdana" panose="020B0604030504040204" pitchFamily="34" charset="0"/>
              </a:rPr>
              <a:t>Permettre aux responsables des achats d’interagir avec un fournisseur sur le thème du travail décent à travers un jeu de rôle en vue de développer leurs compétences en matière d’engagement des fournisseurs. </a:t>
            </a:r>
          </a:p>
          <a:p>
            <a:r>
              <a:rPr lang="fr-FR" b="1" dirty="0">
                <a:latin typeface="Verdana" panose="020B0604030504040204" pitchFamily="34" charset="0"/>
                <a:ea typeface="Verdana" panose="020B0604030504040204" pitchFamily="34" charset="0"/>
                <a:cs typeface="Verdana" panose="020B0604030504040204" pitchFamily="34" charset="0"/>
              </a:rPr>
              <a:t>Préparation :</a:t>
            </a:r>
          </a:p>
          <a:p>
            <a:pPr marL="285750" indent="-28575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Un scénario de jeu de rôle est présenté aux participants</a:t>
            </a:r>
          </a:p>
          <a:p>
            <a:pPr marL="285750" indent="-28575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Les participants forment des groupes de cinq. Chaque groupe exécute le scénario, les participants jouant des rôles différents (informations générales à fournir)</a:t>
            </a:r>
          </a:p>
          <a:p>
            <a:pPr marL="285750" indent="-285750">
              <a:spcAft>
                <a:spcPts val="600"/>
              </a:spcAft>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Les participants se regroupent et réfléchissent à la mesure la plus adaptée à la promotion du travail décent </a:t>
            </a:r>
          </a:p>
          <a:p>
            <a:r>
              <a:rPr lang="fr-FR" b="1" dirty="0">
                <a:latin typeface="Verdana" panose="020B0604030504040204" pitchFamily="34" charset="0"/>
                <a:ea typeface="Verdana" panose="020B0604030504040204" pitchFamily="34" charset="0"/>
                <a:cs typeface="Verdana" panose="020B0604030504040204" pitchFamily="34" charset="0"/>
              </a:rPr>
              <a:t>Chronométrage :</a:t>
            </a:r>
            <a:r>
              <a:rPr lang="fr-FR" dirty="0">
                <a:latin typeface="Verdana" panose="020B0604030504040204" pitchFamily="34" charset="0"/>
                <a:ea typeface="Verdana" panose="020B0604030504040204" pitchFamily="34" charset="0"/>
                <a:cs typeface="Verdana" panose="020B0604030504040204" pitchFamily="34" charset="0"/>
              </a:rPr>
              <a:t> </a:t>
            </a:r>
          </a:p>
          <a:p>
            <a:r>
              <a:rPr lang="fr-FR" b="1" dirty="0">
                <a:latin typeface="Verdana" panose="020B0604030504040204" pitchFamily="34" charset="0"/>
                <a:ea typeface="Verdana" panose="020B0604030504040204" pitchFamily="34" charset="0"/>
                <a:cs typeface="Verdana" panose="020B0604030504040204" pitchFamily="34" charset="0"/>
              </a:rPr>
              <a:t>Durée totale prévue : 30 min</a:t>
            </a:r>
          </a:p>
          <a:p>
            <a:pPr marL="285750" indent="-285750" fontAlgn="base">
              <a:lnSpc>
                <a:spcPct val="100000"/>
              </a:lnSpc>
              <a:spcBef>
                <a:spcPct val="0"/>
              </a:spcBef>
              <a:spcAft>
                <a:spcPct val="0"/>
              </a:spcAft>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Présentation du scénario et de l’exercice (5 minutes) </a:t>
            </a:r>
            <a:r>
              <a:rPr lang="fr-FR" dirty="0">
                <a:solidFill>
                  <a:srgbClr val="FF0000"/>
                </a:solidFill>
                <a:latin typeface="Verdana" panose="020B0604030504040204" pitchFamily="34" charset="0"/>
                <a:ea typeface="Verdana" panose="020B0604030504040204" pitchFamily="34" charset="0"/>
                <a:cs typeface="Verdana" panose="020B0604030504040204" pitchFamily="34" charset="0"/>
              </a:rPr>
              <a:t>(voir diapositives suivantes</a:t>
            </a:r>
            <a:r>
              <a:rPr lang="fr-FR" dirty="0">
                <a:latin typeface="Verdana" panose="020B0604030504040204" pitchFamily="34" charset="0"/>
                <a:ea typeface="Verdana" panose="020B0604030504040204" pitchFamily="34" charset="0"/>
                <a:cs typeface="Verdana" panose="020B0604030504040204" pitchFamily="34" charset="0"/>
              </a:rPr>
              <a:t>)</a:t>
            </a:r>
          </a:p>
          <a:p>
            <a:pPr marL="285750" indent="-285750" fontAlgn="base">
              <a:lnSpc>
                <a:spcPct val="100000"/>
              </a:lnSpc>
              <a:spcBef>
                <a:spcPct val="0"/>
              </a:spcBef>
              <a:spcAft>
                <a:spcPct val="0"/>
              </a:spcAft>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Préparation des participants à la discussion (en fonction du scénario et des cartes distribuées à chaque participant et décrivant leur rôle - voir diapositive suivante)  (5 minutes)</a:t>
            </a:r>
          </a:p>
          <a:p>
            <a:pPr marL="285750" indent="-285750" fontAlgn="base">
              <a:lnSpc>
                <a:spcPct val="100000"/>
              </a:lnSpc>
              <a:spcBef>
                <a:spcPct val="0"/>
              </a:spcBef>
              <a:spcAft>
                <a:spcPct val="0"/>
              </a:spcAft>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Discussion (10 minutes)</a:t>
            </a:r>
          </a:p>
          <a:p>
            <a:pPr marL="285750" indent="-285750" fontAlgn="base">
              <a:lnSpc>
                <a:spcPct val="100000"/>
              </a:lnSpc>
              <a:spcBef>
                <a:spcPct val="0"/>
              </a:spcBef>
              <a:spcAft>
                <a:spcPct val="0"/>
              </a:spcAft>
              <a:buFont typeface="Wingdings" panose="05000000000000000000" pitchFamily="2" charset="2"/>
              <a:buChar char="§"/>
            </a:pPr>
            <a:r>
              <a:rPr lang="fr-FR" dirty="0" err="1">
                <a:latin typeface="Verdana" panose="020B0604030504040204" pitchFamily="34" charset="0"/>
                <a:ea typeface="Verdana" panose="020B0604030504040204" pitchFamily="34" charset="0"/>
                <a:cs typeface="Verdana" panose="020B0604030504040204" pitchFamily="34" charset="0"/>
              </a:rPr>
              <a:t>Débrief</a:t>
            </a:r>
            <a:r>
              <a:rPr lang="fr-FR" dirty="0">
                <a:latin typeface="Verdana" panose="020B0604030504040204" pitchFamily="34" charset="0"/>
                <a:ea typeface="Verdana" panose="020B0604030504040204" pitchFamily="34" charset="0"/>
                <a:cs typeface="Verdana" panose="020B0604030504040204" pitchFamily="34" charset="0"/>
              </a:rPr>
              <a:t> (10 minutes)</a:t>
            </a:r>
            <a:r>
              <a:rPr lang="fr-FR" dirty="0"/>
              <a:t>										</a:t>
            </a:r>
            <a:endParaRPr lang="fr-FR" dirty="0">
              <a:solidFill>
                <a:srgbClr val="FF0000"/>
              </a:solidFill>
            </a:endParaRPr>
          </a:p>
          <a:p>
            <a:endParaRPr lang="en-GB" sz="1400" dirty="0"/>
          </a:p>
          <a:p>
            <a:pPr lvl="1"/>
            <a:endParaRPr lang="en-GB" dirty="0"/>
          </a:p>
          <a:p>
            <a:endParaRPr lang="en-GB" dirty="0"/>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33</a:t>
            </a:fld>
            <a:endParaRPr lang="en-US" smtClean="0"/>
          </a:p>
        </p:txBody>
      </p:sp>
    </p:spTree>
    <p:extLst>
      <p:ext uri="{BB962C8B-B14F-4D97-AF65-F5344CB8AC3E}">
        <p14:creationId xmlns:p14="http://schemas.microsoft.com/office/powerpoint/2010/main" val="3118216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fr-FR" sz="2800" b="1" dirty="0">
                <a:latin typeface="Verdana" panose="020B0604030504040204" pitchFamily="34" charset="0"/>
                <a:ea typeface="Verdana" panose="020B0604030504040204" pitchFamily="34" charset="0"/>
                <a:cs typeface="Verdana" panose="020B0604030504040204" pitchFamily="34" charset="0"/>
              </a:rPr>
              <a:t>MISE EN SITUATION : ENGAGER LES FOURNISSEURS SUR LA QUESTION DU TRAVAIL DÉCENT</a:t>
            </a: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en-GB" b="1" dirty="0"/>
          </a:p>
          <a:p>
            <a:r>
              <a:rPr lang="fr-FR" b="1" dirty="0">
                <a:latin typeface="Verdana" panose="020B0604030504040204" pitchFamily="34" charset="0"/>
                <a:ea typeface="Verdana" panose="020B0604030504040204" pitchFamily="34" charset="0"/>
                <a:cs typeface="Verdana" panose="020B0604030504040204" pitchFamily="34" charset="0"/>
              </a:rPr>
              <a:t>Exercice :</a:t>
            </a:r>
          </a:p>
          <a:p>
            <a:r>
              <a:rPr lang="fr-FR" dirty="0">
                <a:latin typeface="Verdana" panose="020B0604030504040204" pitchFamily="34" charset="0"/>
                <a:ea typeface="Verdana" panose="020B0604030504040204" pitchFamily="34" charset="0"/>
                <a:cs typeface="Verdana" panose="020B0604030504040204" pitchFamily="34" charset="0"/>
              </a:rPr>
              <a:t>En groupes de cinq, chaque personne devra jouer l’un des rôles suivants :</a:t>
            </a:r>
          </a:p>
          <a:p>
            <a:pPr marL="285750" indent="-28575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Acheteur</a:t>
            </a:r>
          </a:p>
          <a:p>
            <a:pPr marL="285750" indent="-28575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Directeur de l’usine de production</a:t>
            </a:r>
          </a:p>
          <a:p>
            <a:pPr marL="285750" indent="-28575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Personnel de nettoyage</a:t>
            </a:r>
          </a:p>
          <a:p>
            <a:pPr marL="285750" indent="-28575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Représentant de l’entreprise de nettoyage</a:t>
            </a:r>
          </a:p>
          <a:p>
            <a:pPr marL="285750" indent="-28575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Représentant d’une ONG</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fr-FR" dirty="0">
                <a:latin typeface="Verdana" panose="020B0604030504040204" pitchFamily="34" charset="0"/>
                <a:ea typeface="Verdana" panose="020B0604030504040204" pitchFamily="34" charset="0"/>
                <a:cs typeface="Verdana" panose="020B0604030504040204" pitchFamily="34" charset="0"/>
              </a:rPr>
              <a:t>Discutez de la situation en groupe. Chaque personne joue son rôle.</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fr-FR" dirty="0">
                <a:latin typeface="Verdana" panose="020B0604030504040204" pitchFamily="34" charset="0"/>
                <a:ea typeface="Verdana" panose="020B0604030504040204" pitchFamily="34" charset="0"/>
                <a:cs typeface="Verdana" panose="020B0604030504040204" pitchFamily="34" charset="0"/>
              </a:rPr>
              <a:t>À la suite de la discussion, l’acheteur doit proposer un plan d’action avec toutes les personnes impliquées.</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fr-FR" dirty="0">
                <a:latin typeface="Verdana" panose="020B0604030504040204" pitchFamily="34" charset="0"/>
                <a:ea typeface="Verdana" panose="020B0604030504040204" pitchFamily="34" charset="0"/>
                <a:cs typeface="Verdana" panose="020B0604030504040204" pitchFamily="34" charset="0"/>
              </a:rPr>
              <a:t>Vous disposez de dix minutes avant la présentation de votre solution aux autres participants.</a:t>
            </a:r>
          </a:p>
          <a:p>
            <a:pPr marL="285750" indent="-285750" fontAlgn="base">
              <a:lnSpc>
                <a:spcPct val="150000"/>
              </a:lnSpc>
              <a:spcBef>
                <a:spcPct val="0"/>
              </a:spcBef>
              <a:spcAft>
                <a:spcPct val="0"/>
              </a:spcAft>
              <a:buFont typeface="Arial" panose="020B0604020202020204" pitchFamily="34" charset="0"/>
              <a:buChar char="•"/>
            </a:pPr>
            <a:endParaRPr lang="en-US" dirty="0"/>
          </a:p>
          <a:p>
            <a:endParaRPr lang="en-GB" sz="1400" dirty="0"/>
          </a:p>
          <a:p>
            <a:endParaRPr lang="en-GB" sz="1400" dirty="0"/>
          </a:p>
          <a:p>
            <a:endParaRPr lang="en-GB" sz="1400" dirty="0"/>
          </a:p>
          <a:p>
            <a:pPr lvl="1"/>
            <a:endParaRPr lang="en-GB" dirty="0"/>
          </a:p>
          <a:p>
            <a:endParaRPr lang="en-GB" dirty="0"/>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34</a:t>
            </a:fld>
            <a:endParaRPr lang="en-US" smtClean="0"/>
          </a:p>
        </p:txBody>
      </p:sp>
    </p:spTree>
    <p:extLst>
      <p:ext uri="{BB962C8B-B14F-4D97-AF65-F5344CB8AC3E}">
        <p14:creationId xmlns:p14="http://schemas.microsoft.com/office/powerpoint/2010/main" val="990684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fr-FR" sz="2800" b="1" dirty="0">
                <a:latin typeface="Verdana" panose="020B0604030504040204" pitchFamily="34" charset="0"/>
                <a:ea typeface="Verdana" panose="020B0604030504040204" pitchFamily="34" charset="0"/>
                <a:cs typeface="Verdana" panose="020B0604030504040204" pitchFamily="34" charset="0"/>
              </a:rPr>
              <a:t>MISE EN SITUATION : ENGAGER LES FOURNISSEURS SUR LA QUESTION DU TRAVAIL DÉCENT</a:t>
            </a: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en-GB" b="1" dirty="0">
              <a:latin typeface="Verdana" panose="020B0604030504040204" pitchFamily="34" charset="0"/>
              <a:ea typeface="Verdana" panose="020B0604030504040204" pitchFamily="34" charset="0"/>
              <a:cs typeface="Verdana" panose="020B0604030504040204" pitchFamily="34" charset="0"/>
            </a:endParaRPr>
          </a:p>
          <a:p>
            <a:r>
              <a:rPr lang="fr-FR" b="1" dirty="0">
                <a:latin typeface="Verdana" panose="020B0604030504040204" pitchFamily="34" charset="0"/>
                <a:ea typeface="Verdana" panose="020B0604030504040204" pitchFamily="34" charset="0"/>
                <a:cs typeface="Verdana" panose="020B0604030504040204" pitchFamily="34" charset="0"/>
              </a:rPr>
              <a:t>Scénario :</a:t>
            </a:r>
          </a:p>
          <a:p>
            <a:r>
              <a:rPr lang="fr-FR" dirty="0">
                <a:latin typeface="Verdana" panose="020B0604030504040204" pitchFamily="34" charset="0"/>
                <a:ea typeface="Verdana" panose="020B0604030504040204" pitchFamily="34" charset="0"/>
                <a:cs typeface="Verdana" panose="020B0604030504040204" pitchFamily="34" charset="0"/>
              </a:rPr>
              <a:t>Un acheteur se rend dans l’une des usines de production de son entreprise en Amérique du Sud pour s’entretenir avec des fournisseurs locaux. </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fr-FR" dirty="0">
                <a:latin typeface="Verdana" panose="020B0604030504040204" pitchFamily="34" charset="0"/>
                <a:ea typeface="Verdana" panose="020B0604030504040204" pitchFamily="34" charset="0"/>
                <a:cs typeface="Verdana" panose="020B0604030504040204" pitchFamily="34" charset="0"/>
              </a:rPr>
              <a:t>Sur place, le responsable local l’informe qu’une ONG l’a interrogé sur les conditions de travail des travailleurs migrants dans l’usine, y compris dans les services externalisés. Elle affirme que les agents de nettoyage (qui travaillent pour un prestataire tiers) sont obligés de travailler un nombre d’heures excessif pour un salaire minime et que leur passeport leur a été retiré afin qu’ils ne puissent pas partir. L’ONG menace de lancer une campagne médiatique si l’entreprise ne prend pas rapidement des mesures. </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fr-FR" dirty="0">
                <a:latin typeface="Verdana" panose="020B0604030504040204" pitchFamily="34" charset="0"/>
                <a:ea typeface="Verdana" panose="020B0604030504040204" pitchFamily="34" charset="0"/>
                <a:cs typeface="Verdana" panose="020B0604030504040204" pitchFamily="34" charset="0"/>
              </a:rPr>
              <a:t>Le responsable local dit que certains agents de nettoyage, qui sont pour la plupart des femmes, ont effectivement l’air mal nourris et réagissent avec crainte lorsqu’on leur pose des questions sur leur bien-être.</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fr-FR" dirty="0">
                <a:latin typeface="Verdana" panose="020B0604030504040204" pitchFamily="34" charset="0"/>
                <a:ea typeface="Verdana" panose="020B0604030504040204" pitchFamily="34" charset="0"/>
                <a:cs typeface="Verdana" panose="020B0604030504040204" pitchFamily="34" charset="0"/>
              </a:rPr>
              <a:t>L’acheteur estime qu’il existe un risque important pour l’entreprise et les personnes concernées et souhaite s’assurer que le problème est résolu au mieux pour toutes les parties.</a:t>
            </a:r>
          </a:p>
          <a:p>
            <a:endParaRPr lang="en-GB" sz="1400" dirty="0"/>
          </a:p>
          <a:p>
            <a:endParaRPr lang="en-GB" sz="1400" dirty="0"/>
          </a:p>
          <a:p>
            <a:endParaRPr lang="en-GB" sz="1400" dirty="0"/>
          </a:p>
          <a:p>
            <a:pPr lvl="1"/>
            <a:endParaRPr lang="en-GB" dirty="0"/>
          </a:p>
          <a:p>
            <a:endParaRPr lang="en-GB" dirty="0"/>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35</a:t>
            </a:fld>
            <a:endParaRPr lang="en-US" smtClean="0"/>
          </a:p>
        </p:txBody>
      </p:sp>
    </p:spTree>
    <p:extLst>
      <p:ext uri="{BB962C8B-B14F-4D97-AF65-F5344CB8AC3E}">
        <p14:creationId xmlns:p14="http://schemas.microsoft.com/office/powerpoint/2010/main" val="4110238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fr-FR" sz="2800" b="1" dirty="0">
                <a:latin typeface="Verdana" panose="020B0604030504040204" pitchFamily="34" charset="0"/>
                <a:ea typeface="Verdana" panose="020B0604030504040204" pitchFamily="34" charset="0"/>
                <a:cs typeface="Verdana" panose="020B0604030504040204" pitchFamily="34" charset="0"/>
              </a:rPr>
              <a:t>MISE EN SITUATION : ENGAGER LES FOURNISSEURS SUR LA QUESTION DU TRAVAIL DÉCENT</a:t>
            </a: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endParaRPr lang="en-GB" b="1" dirty="0">
              <a:latin typeface="Verdana" panose="020B0604030504040204" pitchFamily="34" charset="0"/>
              <a:ea typeface="Verdana" panose="020B0604030504040204" pitchFamily="34" charset="0"/>
              <a:cs typeface="Verdana" panose="020B0604030504040204" pitchFamily="34" charset="0"/>
            </a:endParaRPr>
          </a:p>
          <a:p>
            <a:r>
              <a:rPr lang="fr-FR" sz="1800" b="1" dirty="0" err="1">
                <a:latin typeface="Verdana" panose="020B0604030504040204" pitchFamily="34" charset="0"/>
                <a:ea typeface="Verdana" panose="020B0604030504040204" pitchFamily="34" charset="0"/>
                <a:cs typeface="Verdana" panose="020B0604030504040204" pitchFamily="34" charset="0"/>
              </a:rPr>
              <a:t>Débrief</a:t>
            </a:r>
            <a:r>
              <a:rPr lang="fr-FR" sz="1800" b="1" dirty="0">
                <a:latin typeface="Verdana" panose="020B0604030504040204" pitchFamily="34" charset="0"/>
                <a:ea typeface="Verdana" panose="020B0604030504040204" pitchFamily="34" charset="0"/>
                <a:cs typeface="Verdana" panose="020B0604030504040204" pitchFamily="34" charset="0"/>
              </a:rPr>
              <a:t> en plénière</a:t>
            </a:r>
          </a:p>
          <a:p>
            <a:endParaRPr lang="en-GB" sz="1200" dirty="0">
              <a:latin typeface="Verdana" panose="020B0604030504040204" pitchFamily="34" charset="0"/>
              <a:ea typeface="Verdana" panose="020B0604030504040204" pitchFamily="34" charset="0"/>
              <a:cs typeface="Verdana" panose="020B0604030504040204" pitchFamily="34" charset="0"/>
            </a:endParaRPr>
          </a:p>
          <a:p>
            <a:r>
              <a:rPr lang="fr-FR" b="1" dirty="0">
                <a:solidFill>
                  <a:schemeClr val="tx1"/>
                </a:solidFill>
                <a:latin typeface="Verdana" panose="020B0604030504040204" pitchFamily="34" charset="0"/>
                <a:ea typeface="Verdana" panose="020B0604030504040204" pitchFamily="34" charset="0"/>
                <a:cs typeface="Verdana" panose="020B0604030504040204" pitchFamily="34" charset="0"/>
              </a:rPr>
              <a:t>Questions de débriefing :</a:t>
            </a:r>
          </a:p>
          <a:p>
            <a:pPr marL="285750" indent="-285750">
              <a:buFont typeface="Wingdings" panose="05000000000000000000" pitchFamily="2" charset="2"/>
              <a:buChar char="§"/>
            </a:pPr>
            <a:r>
              <a:rPr lang="fr-FR" dirty="0">
                <a:solidFill>
                  <a:schemeClr val="tx1"/>
                </a:solidFill>
                <a:latin typeface="Verdana" panose="020B0604030504040204" pitchFamily="34" charset="0"/>
                <a:ea typeface="Verdana" panose="020B0604030504040204" pitchFamily="34" charset="0"/>
                <a:cs typeface="Verdana" panose="020B0604030504040204" pitchFamily="34" charset="0"/>
              </a:rPr>
              <a:t>Quelles sont les options dont dispose l’entreprise pour remédier la situation et quels sont les avantages et les inconvénients de chacune, en tenant compte des résultats potentiels pour l’entreprise et le personnel de nettoyage ?</a:t>
            </a:r>
          </a:p>
          <a:p>
            <a:pPr marL="285750" indent="-285750">
              <a:buFont typeface="Wingdings" panose="05000000000000000000" pitchFamily="2" charset="2"/>
              <a:buChar char="§"/>
            </a:pPr>
            <a:endParaRPr lang="en-GB"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2" indent="-285750" algn="l">
              <a:lnSpc>
                <a:spcPct val="90000"/>
              </a:lnSpc>
              <a:spcBef>
                <a:spcPts val="600"/>
              </a:spcBef>
              <a:buFont typeface="Wingdings" panose="05000000000000000000" pitchFamily="2" charset="2"/>
              <a:buChar char="§"/>
            </a:pPr>
            <a:r>
              <a:rPr lang="fr-FR" sz="1600" dirty="0">
                <a:solidFill>
                  <a:schemeClr val="tx1"/>
                </a:solidFill>
                <a:latin typeface="Verdana" panose="020B0604030504040204" pitchFamily="34" charset="0"/>
                <a:ea typeface="Verdana" panose="020B0604030504040204" pitchFamily="34" charset="0"/>
                <a:cs typeface="Verdana" panose="020B0604030504040204" pitchFamily="34" charset="0"/>
              </a:rPr>
              <a:t>Mettre fin au contrat avec l’entreprise de nettoyage et trouver un remplaçant</a:t>
            </a:r>
          </a:p>
          <a:p>
            <a:pPr marL="742950" lvl="2" indent="-285750" algn="l">
              <a:lnSpc>
                <a:spcPct val="90000"/>
              </a:lnSpc>
              <a:spcBef>
                <a:spcPts val="600"/>
              </a:spcBef>
              <a:buFont typeface="Wingdings" panose="05000000000000000000" pitchFamily="2" charset="2"/>
              <a:buChar char="§"/>
            </a:pPr>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2" indent="-285750" algn="l">
              <a:lnSpc>
                <a:spcPct val="90000"/>
              </a:lnSpc>
              <a:spcBef>
                <a:spcPts val="600"/>
              </a:spcBef>
              <a:buFont typeface="Wingdings" panose="05000000000000000000" pitchFamily="2" charset="2"/>
              <a:buChar char="§"/>
            </a:pPr>
            <a:r>
              <a:rPr lang="fr-FR" sz="1600" dirty="0">
                <a:solidFill>
                  <a:schemeClr val="tx1"/>
                </a:solidFill>
                <a:latin typeface="Verdana" panose="020B0604030504040204" pitchFamily="34" charset="0"/>
                <a:ea typeface="Verdana" panose="020B0604030504040204" pitchFamily="34" charset="0"/>
                <a:cs typeface="Verdana" panose="020B0604030504040204" pitchFamily="34" charset="0"/>
              </a:rPr>
              <a:t>Remettre le dossier aux autorités locales</a:t>
            </a:r>
          </a:p>
          <a:p>
            <a:pPr marL="742950" lvl="2" indent="-285750" algn="l">
              <a:lnSpc>
                <a:spcPct val="90000"/>
              </a:lnSpc>
              <a:spcBef>
                <a:spcPts val="600"/>
              </a:spcBef>
              <a:buFont typeface="Wingdings" panose="05000000000000000000" pitchFamily="2" charset="2"/>
              <a:buChar char="§"/>
            </a:pPr>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2" indent="-285750" algn="l">
              <a:lnSpc>
                <a:spcPct val="90000"/>
              </a:lnSpc>
              <a:spcBef>
                <a:spcPts val="600"/>
              </a:spcBef>
              <a:buFont typeface="Wingdings" panose="05000000000000000000" pitchFamily="2" charset="2"/>
              <a:buChar char="§"/>
            </a:pPr>
            <a:r>
              <a:rPr lang="fr-FR" sz="1600" dirty="0">
                <a:solidFill>
                  <a:schemeClr val="tx1"/>
                </a:solidFill>
                <a:latin typeface="Verdana" panose="020B0604030504040204" pitchFamily="34" charset="0"/>
                <a:ea typeface="Verdana" panose="020B0604030504040204" pitchFamily="34" charset="0"/>
                <a:cs typeface="Verdana" panose="020B0604030504040204" pitchFamily="34" charset="0"/>
              </a:rPr>
              <a:t>Travailler avec l’entreprise de nettoyage à la résolution du problème</a:t>
            </a:r>
          </a:p>
          <a:p>
            <a:pPr marL="742950" lvl="2" indent="-285750" algn="l">
              <a:lnSpc>
                <a:spcPct val="90000"/>
              </a:lnSpc>
              <a:spcBef>
                <a:spcPts val="600"/>
              </a:spcBef>
              <a:buFont typeface="Wingdings" panose="05000000000000000000" pitchFamily="2" charset="2"/>
              <a:buChar char="§"/>
            </a:pPr>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2" indent="-285750" algn="l">
              <a:lnSpc>
                <a:spcPct val="90000"/>
              </a:lnSpc>
              <a:spcBef>
                <a:spcPts val="600"/>
              </a:spcBef>
              <a:buFont typeface="Wingdings" panose="05000000000000000000" pitchFamily="2" charset="2"/>
              <a:buChar char="§"/>
            </a:pPr>
            <a:r>
              <a:rPr lang="fr-FR" sz="1600" dirty="0">
                <a:solidFill>
                  <a:schemeClr val="tx1"/>
                </a:solidFill>
                <a:latin typeface="Verdana" panose="020B0604030504040204" pitchFamily="34" charset="0"/>
                <a:ea typeface="Verdana" panose="020B0604030504040204" pitchFamily="34" charset="0"/>
                <a:cs typeface="Verdana" panose="020B0604030504040204" pitchFamily="34" charset="0"/>
              </a:rPr>
              <a:t>Adapter les politiques et les processus pertinents de l’entreprise, en tenant compte du fait qu’il pourrait s’agir d’une question plus vaste qui ne se limite pas à cette usine en particulier</a:t>
            </a:r>
          </a:p>
          <a:p>
            <a:endParaRPr lang="fr-FR" sz="1200" dirty="0">
              <a:solidFill>
                <a:schemeClr val="tx1"/>
              </a:solidFill>
            </a:endParaRPr>
          </a:p>
          <a:p>
            <a:endParaRPr lang="en-GB" sz="1800" dirty="0"/>
          </a:p>
          <a:p>
            <a:pPr lvl="1"/>
            <a:endParaRPr lang="en-GB" sz="1800" dirty="0"/>
          </a:p>
          <a:p>
            <a:endParaRPr lang="en-GB" sz="1800" dirty="0"/>
          </a:p>
          <a:p>
            <a:pPr>
              <a:spcBef>
                <a:spcPts val="0"/>
              </a:spcBef>
              <a:defRPr/>
            </a:pPr>
            <a:endParaRPr lang="en-GB" sz="1800"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36</a:t>
            </a:fld>
            <a:endParaRPr lang="en-US" smtClean="0"/>
          </a:p>
        </p:txBody>
      </p:sp>
    </p:spTree>
    <p:extLst>
      <p:ext uri="{BB962C8B-B14F-4D97-AF65-F5344CB8AC3E}">
        <p14:creationId xmlns:p14="http://schemas.microsoft.com/office/powerpoint/2010/main" val="1848315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37</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87" y="399060"/>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xmlns=""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dirty="0" smtClean="0">
              <a:solidFill>
                <a:prstClr val="white"/>
              </a:solidFill>
              <a:latin typeface="+mj-lt"/>
            </a:endParaRPr>
          </a:p>
          <a:p>
            <a:endParaRPr lang="en-GB" sz="3600" dirty="0">
              <a:solidFill>
                <a:prstClr val="white"/>
              </a:solidFill>
              <a:latin typeface="+mj-lt"/>
            </a:endParaRPr>
          </a:p>
          <a:p>
            <a:endParaRPr lang="en-GB" sz="3600" dirty="0" smtClean="0">
              <a:solidFill>
                <a:schemeClr val="bg1"/>
              </a:solidFill>
              <a:latin typeface="+mj-lt"/>
            </a:endParaRPr>
          </a:p>
          <a:p>
            <a:r>
              <a:rPr lang="en-GB"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Questions</a:t>
            </a:r>
            <a:r>
              <a:rPr lang="en-GB" sz="36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4088009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AB6F868B-398B-42D4-B787-6340D264042D}"/>
              </a:ext>
            </a:extLst>
          </p:cNvPr>
          <p:cNvSpPr>
            <a:spLocks noGrp="1"/>
          </p:cNvSpPr>
          <p:nvPr>
            <p:ph type="body" sz="quarter" idx="10"/>
          </p:nvPr>
        </p:nvSpPr>
        <p:spPr/>
        <p:txBody>
          <a:bodyPr/>
          <a:lstStyle/>
          <a:p>
            <a:pPr marL="0" indent="0">
              <a:buNone/>
            </a:pPr>
            <a:endParaRPr lang="en-GB" sz="1600" dirty="0"/>
          </a:p>
        </p:txBody>
      </p:sp>
      <p:sp>
        <p:nvSpPr>
          <p:cNvPr id="3" name="Slide Number Placeholder 2">
            <a:extLst>
              <a:ext uri="{FF2B5EF4-FFF2-40B4-BE49-F238E27FC236}">
                <a16:creationId xmlns="" xmlns:a16="http://schemas.microsoft.com/office/drawing/2014/main" id="{01BF4927-BD5D-4EB9-A0EF-D263AAFF2893}"/>
              </a:ext>
            </a:extLst>
          </p:cNvPr>
          <p:cNvSpPr>
            <a:spLocks noGrp="1"/>
          </p:cNvSpPr>
          <p:nvPr>
            <p:ph type="sldNum" sz="quarter" idx="4"/>
          </p:nvPr>
        </p:nvSpPr>
        <p:spPr/>
        <p:txBody>
          <a:bodyPr/>
          <a:lstStyle/>
          <a:p>
            <a:fld id="{E1C3621B-6C8A-6941-9CAD-B981455913CB}" type="slidenum">
              <a:rPr lang="en-US" smtClean="0"/>
              <a:pPr/>
              <a:t>38</a:t>
            </a:fld>
            <a:endParaRPr lang="en-US" smtClean="0"/>
          </a:p>
        </p:txBody>
      </p:sp>
      <p:sp>
        <p:nvSpPr>
          <p:cNvPr id="4" name="Title 3">
            <a:extLst>
              <a:ext uri="{FF2B5EF4-FFF2-40B4-BE49-F238E27FC236}">
                <a16:creationId xmlns="" xmlns:a16="http://schemas.microsoft.com/office/drawing/2014/main" id="{76A6EE66-9071-4D98-BADD-B51E3CB9C0C1}"/>
              </a:ext>
            </a:extLst>
          </p:cNvPr>
          <p:cNvSpPr>
            <a:spLocks noGrp="1"/>
          </p:cNvSpPr>
          <p:nvPr>
            <p:ph type="ctrTitle"/>
          </p:nvPr>
        </p:nvSpPr>
        <p:spPr/>
        <p:txBody>
          <a:bodyPr/>
          <a:lstStyle/>
          <a:p>
            <a:r>
              <a:rPr lang="fr-FR" b="1" dirty="0">
                <a:latin typeface="Verdana" panose="020B0604030504040204" pitchFamily="34" charset="0"/>
                <a:ea typeface="Verdana" panose="020B0604030504040204" pitchFamily="34" charset="0"/>
                <a:cs typeface="Verdana" panose="020B0604030504040204" pitchFamily="34" charset="0"/>
              </a:rPr>
              <a:t>Nous contacter</a:t>
            </a:r>
          </a:p>
        </p:txBody>
      </p:sp>
      <p:sp>
        <p:nvSpPr>
          <p:cNvPr id="5" name="Subtitle 4">
            <a:extLst>
              <a:ext uri="{FF2B5EF4-FFF2-40B4-BE49-F238E27FC236}">
                <a16:creationId xmlns="" xmlns:a16="http://schemas.microsoft.com/office/drawing/2014/main" id="{29D33EF1-DA48-4D86-9180-CE147C81C1F5}"/>
              </a:ext>
            </a:extLst>
          </p:cNvPr>
          <p:cNvSpPr>
            <a:spLocks noGrp="1"/>
          </p:cNvSpPr>
          <p:nvPr>
            <p:ph type="subTitle" idx="1"/>
          </p:nvPr>
        </p:nvSpPr>
        <p:spPr/>
        <p:txBody>
          <a:bodyPr/>
          <a:lstStyle/>
          <a:p>
            <a:r>
              <a:rPr lang="fr-FR" dirty="0">
                <a:latin typeface="Verdana" panose="020B0604030504040204" pitchFamily="34" charset="0"/>
                <a:ea typeface="Verdana" panose="020B0604030504040204" pitchFamily="34" charset="0"/>
                <a:cs typeface="Verdana" panose="020B0604030504040204" pitchFamily="34" charset="0"/>
              </a:rPr>
              <a:t>Contact principal :</a:t>
            </a:r>
          </a:p>
          <a:p>
            <a:endParaRPr lang="en-GB" dirty="0">
              <a:latin typeface="Verdana" panose="020B0604030504040204" pitchFamily="34" charset="0"/>
              <a:ea typeface="Verdana" panose="020B0604030504040204" pitchFamily="34" charset="0"/>
              <a:cs typeface="Verdana" panose="020B0604030504040204" pitchFamily="34" charset="0"/>
            </a:endParaRPr>
          </a:p>
          <a:p>
            <a:r>
              <a:rPr lang="fr-FR" dirty="0">
                <a:latin typeface="Verdana" panose="020B0604030504040204" pitchFamily="34" charset="0"/>
                <a:ea typeface="Verdana" panose="020B0604030504040204" pitchFamily="34" charset="0"/>
                <a:cs typeface="Verdana" panose="020B0604030504040204" pitchFamily="34" charset="0"/>
              </a:rPr>
              <a:t>Nom</a:t>
            </a:r>
          </a:p>
          <a:p>
            <a:r>
              <a:rPr lang="fr-FR" dirty="0">
                <a:latin typeface="Verdana" panose="020B0604030504040204" pitchFamily="34" charset="0"/>
                <a:ea typeface="Verdana" panose="020B0604030504040204" pitchFamily="34" charset="0"/>
                <a:cs typeface="Verdana" panose="020B0604030504040204" pitchFamily="34" charset="0"/>
              </a:rPr>
              <a:t>Fonction</a:t>
            </a:r>
          </a:p>
          <a:p>
            <a:r>
              <a:rPr lang="fr-FR" dirty="0">
                <a:latin typeface="Verdana" panose="020B0604030504040204" pitchFamily="34" charset="0"/>
                <a:ea typeface="Verdana" panose="020B0604030504040204" pitchFamily="34" charset="0"/>
                <a:cs typeface="Verdana" panose="020B0604030504040204" pitchFamily="34" charset="0"/>
              </a:rPr>
              <a:t>E-mail</a:t>
            </a:r>
          </a:p>
          <a:p>
            <a:endParaRPr lang="en-GB" dirty="0"/>
          </a:p>
          <a:p>
            <a:endParaRPr lang="en-GB" dirty="0"/>
          </a:p>
        </p:txBody>
      </p:sp>
    </p:spTree>
    <p:extLst>
      <p:ext uri="{BB962C8B-B14F-4D97-AF65-F5344CB8AC3E}">
        <p14:creationId xmlns:p14="http://schemas.microsoft.com/office/powerpoint/2010/main" val="1596241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1C3621B-6C8A-6941-9CAD-B981455913CB}" type="slidenum">
              <a:rPr lang="en-US" smtClean="0"/>
              <a:pPr/>
              <a:t>4</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9" y="503835"/>
            <a:ext cx="10286592" cy="551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a:extLst>
              <a:ext uri="{FF2B5EF4-FFF2-40B4-BE49-F238E27FC236}">
                <a16:creationId xmlns:a16="http://schemas.microsoft.com/office/drawing/2014/main" xmlns="" id="{B6E79963-D913-4C5B-BDCA-D564ABF6A1BE}"/>
              </a:ext>
            </a:extLst>
          </p:cNvPr>
          <p:cNvSpPr txBox="1">
            <a:spLocks/>
          </p:cNvSpPr>
          <p:nvPr/>
        </p:nvSpPr>
        <p:spPr>
          <a:xfrm>
            <a:off x="423123" y="990600"/>
            <a:ext cx="4936560" cy="4648200"/>
          </a:xfrm>
          <a:prstGeom prst="rect">
            <a:avLst/>
          </a:prstGeom>
        </p:spPr>
        <p:txBody>
          <a:bodyPr/>
          <a:lstStyle>
            <a:lvl1pPr marL="0" indent="0" algn="l" defTabSz="457200" rtl="0" eaLnBrk="1" latinLnBrk="0" hangingPunct="1">
              <a:spcBef>
                <a:spcPts val="600"/>
              </a:spcBef>
              <a:buFont typeface="Arial"/>
              <a:buNone/>
              <a:defRPr sz="1600" b="0" i="0" kern="1200">
                <a:solidFill>
                  <a:schemeClr val="tx2"/>
                </a:solidFill>
                <a:latin typeface="+mn-lt"/>
                <a:ea typeface="+mn-ea"/>
                <a:cs typeface="Calibri" panose="020F0502020204030204" pitchFamily="34" charset="0"/>
              </a:defRPr>
            </a:lvl1pPr>
            <a:lvl2pPr marL="287338" indent="0" algn="l" defTabSz="457200" rtl="0" eaLnBrk="1" latinLnBrk="0" hangingPunct="1">
              <a:spcBef>
                <a:spcPts val="300"/>
              </a:spcBef>
              <a:spcAft>
                <a:spcPts val="600"/>
              </a:spcAft>
              <a:buFont typeface="Arial"/>
              <a:buNone/>
              <a:defRPr sz="1400" b="0" i="0" kern="1200">
                <a:solidFill>
                  <a:schemeClr val="tx2"/>
                </a:solidFill>
                <a:latin typeface="+mn-lt"/>
                <a:ea typeface="+mn-ea"/>
                <a:cs typeface="Calibri" panose="020F0502020204030204" pitchFamily="34" charset="0"/>
              </a:defRPr>
            </a:lvl2pPr>
            <a:lvl3pPr marL="684213" indent="0" algn="l" defTabSz="457200" rtl="0" eaLnBrk="1" latinLnBrk="0" hangingPunct="1">
              <a:spcBef>
                <a:spcPct val="20000"/>
              </a:spcBef>
              <a:buFont typeface="Arial"/>
              <a:buNone/>
              <a:defRPr sz="1100" b="0" i="0" kern="1200">
                <a:solidFill>
                  <a:schemeClr val="tx2"/>
                </a:solidFill>
                <a:latin typeface="+mn-lt"/>
                <a:ea typeface="+mn-ea"/>
                <a:cs typeface="Calibri" panose="020F0502020204030204" pitchFamily="34" charset="0"/>
              </a:defRPr>
            </a:lvl3pPr>
            <a:lvl4pPr marL="1027113" indent="0" algn="l" defTabSz="457200" rtl="0" eaLnBrk="1" latinLnBrk="0" hangingPunct="1">
              <a:spcBef>
                <a:spcPct val="20000"/>
              </a:spcBef>
              <a:buFont typeface="Arial"/>
              <a:buNone/>
              <a:tabLst/>
              <a:defRPr sz="1050" b="0" i="0" kern="1200">
                <a:solidFill>
                  <a:schemeClr val="tx2"/>
                </a:solidFill>
                <a:latin typeface="+mn-lt"/>
                <a:ea typeface="+mn-ea"/>
                <a:cs typeface="Calibri" panose="020F0502020204030204" pitchFamily="34" charset="0"/>
              </a:defRPr>
            </a:lvl4pPr>
            <a:lvl5pPr marL="1370013" indent="0" algn="l" defTabSz="457200" rtl="0" eaLnBrk="1" latinLnBrk="0" hangingPunct="1">
              <a:spcBef>
                <a:spcPct val="20000"/>
              </a:spcBef>
              <a:buFont typeface="Arial"/>
              <a:buNone/>
              <a:defRPr sz="1050" b="0" i="0" kern="1200">
                <a:solidFill>
                  <a:schemeClr val="tx2"/>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3600" b="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lvl="0"/>
            <a:endParaRPr lang="fr-FR" sz="3200" b="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lvl="0"/>
            <a:r>
              <a:rPr lang="fr-FR" sz="36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EXERCICE </a:t>
            </a:r>
            <a:r>
              <a:rPr lang="fr-FR" sz="3600" b="1" dirty="0">
                <a:solidFill>
                  <a:prstClr val="white"/>
                </a:solidFill>
                <a:latin typeface="Verdana" panose="020B0604030504040204" pitchFamily="34" charset="0"/>
                <a:ea typeface="Verdana" panose="020B0604030504040204" pitchFamily="34" charset="0"/>
                <a:cs typeface="Verdana" panose="020B0604030504040204" pitchFamily="34" charset="0"/>
              </a:rPr>
              <a:t>n° 1</a:t>
            </a:r>
          </a:p>
          <a:p>
            <a:pPr lvl="0"/>
            <a:r>
              <a:rPr lang="fr-FR" sz="3600" dirty="0">
                <a:solidFill>
                  <a:prstClr val="white"/>
                </a:solidFill>
                <a:latin typeface="Verdana" panose="020B0604030504040204" pitchFamily="34" charset="0"/>
                <a:ea typeface="Verdana" panose="020B0604030504040204" pitchFamily="34" charset="0"/>
                <a:cs typeface="Verdana" panose="020B0604030504040204" pitchFamily="34" charset="0"/>
              </a:rPr>
              <a:t>EXERCICES BRISE-GLACE</a:t>
            </a:r>
          </a:p>
        </p:txBody>
      </p:sp>
    </p:spTree>
    <p:extLst>
      <p:ext uri="{BB962C8B-B14F-4D97-AF65-F5344CB8AC3E}">
        <p14:creationId xmlns:p14="http://schemas.microsoft.com/office/powerpoint/2010/main" val="595929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fr-FR" sz="2800" b="1" dirty="0">
                <a:latin typeface="Verdana" panose="020B0604030504040204" pitchFamily="34" charset="0"/>
                <a:ea typeface="Verdana" panose="020B0604030504040204" pitchFamily="34" charset="0"/>
                <a:cs typeface="Verdana" panose="020B0604030504040204" pitchFamily="34" charset="0"/>
              </a:rPr>
              <a:t>EXERCICE BRISE-GLACE N° 1 | </a:t>
            </a:r>
            <a:r>
              <a:rPr lang="fr-FR" sz="2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Guide </a:t>
            </a:r>
            <a:r>
              <a:rPr lang="fr-FR" sz="2800" b="1" dirty="0">
                <a:solidFill>
                  <a:srgbClr val="FF0000"/>
                </a:solidFill>
                <a:latin typeface="Verdana" panose="020B0604030504040204" pitchFamily="34" charset="0"/>
                <a:ea typeface="Verdana" panose="020B0604030504040204" pitchFamily="34" charset="0"/>
                <a:cs typeface="Verdana" panose="020B0604030504040204" pitchFamily="34" charset="0"/>
              </a:rPr>
              <a:t>de l’animateur </a:t>
            </a: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r>
              <a:rPr lang="fr-FR" b="1" dirty="0">
                <a:latin typeface="Verdana" panose="020B0604030504040204" pitchFamily="34" charset="0"/>
                <a:ea typeface="Verdana" panose="020B0604030504040204" pitchFamily="34" charset="0"/>
                <a:cs typeface="Verdana" panose="020B0604030504040204" pitchFamily="34" charset="0"/>
              </a:rPr>
              <a:t>Objectif de l’exercice :</a:t>
            </a:r>
          </a:p>
          <a:p>
            <a:pPr marL="285750" indent="-28575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Amener les participants à un état propice à la réflexion.</a:t>
            </a:r>
          </a:p>
          <a:p>
            <a:pPr marL="285750" indent="-28575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Permettre à l’animateur d’évaluer le niveau de connaissances des participants sur le sujet du travail décent.</a:t>
            </a:r>
          </a:p>
          <a:p>
            <a:endParaRPr lang="en-GB" sz="1000" b="1" dirty="0">
              <a:latin typeface="Verdana" panose="020B0604030504040204" pitchFamily="34" charset="0"/>
              <a:ea typeface="Verdana" panose="020B0604030504040204" pitchFamily="34" charset="0"/>
              <a:cs typeface="Verdana" panose="020B0604030504040204" pitchFamily="34" charset="0"/>
            </a:endParaRPr>
          </a:p>
          <a:p>
            <a:r>
              <a:rPr lang="fr-FR" b="1" dirty="0">
                <a:latin typeface="Verdana" panose="020B0604030504040204" pitchFamily="34" charset="0"/>
                <a:ea typeface="Verdana" panose="020B0604030504040204" pitchFamily="34" charset="0"/>
                <a:cs typeface="Verdana" panose="020B0604030504040204" pitchFamily="34" charset="0"/>
              </a:rPr>
              <a:t>Préparation :</a:t>
            </a:r>
          </a:p>
          <a:p>
            <a:pPr marL="285750" indent="-28575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La question est présentée sur un écran ou un tableau blanc visible pendant toute la durée de la discussion. </a:t>
            </a:r>
            <a:r>
              <a:rPr lang="fr-FR" dirty="0">
                <a:solidFill>
                  <a:srgbClr val="FF0000"/>
                </a:solidFill>
                <a:latin typeface="Verdana" panose="020B0604030504040204" pitchFamily="34" charset="0"/>
                <a:ea typeface="Verdana" panose="020B0604030504040204" pitchFamily="34" charset="0"/>
                <a:cs typeface="Verdana" panose="020B0604030504040204" pitchFamily="34" charset="0"/>
              </a:rPr>
              <a:t>(voir diapositive suivante)</a:t>
            </a:r>
          </a:p>
          <a:p>
            <a:pPr marL="285750" indent="-28575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Les membres du groupe se réunissent en cercle pour réfléchir sur la question. Chaque participant prend la parole à tour de rôle et répond en une phrase.</a:t>
            </a:r>
          </a:p>
          <a:p>
            <a:endParaRPr lang="en-GB" sz="1000" b="1" dirty="0">
              <a:latin typeface="Verdana" panose="020B0604030504040204" pitchFamily="34" charset="0"/>
              <a:ea typeface="Verdana" panose="020B0604030504040204" pitchFamily="34" charset="0"/>
              <a:cs typeface="Verdana" panose="020B0604030504040204" pitchFamily="34" charset="0"/>
            </a:endParaRPr>
          </a:p>
          <a:p>
            <a:r>
              <a:rPr lang="fr-FR" b="1" dirty="0">
                <a:latin typeface="Verdana" panose="020B0604030504040204" pitchFamily="34" charset="0"/>
                <a:ea typeface="Verdana" panose="020B0604030504040204" pitchFamily="34" charset="0"/>
                <a:cs typeface="Verdana" panose="020B0604030504040204" pitchFamily="34" charset="0"/>
              </a:rPr>
              <a:t>Chronométrage</a:t>
            </a:r>
          </a:p>
          <a:p>
            <a:pPr marL="285750" indent="-285750">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Prévoir 10 à 15 minutes selon le nombre de participants. </a:t>
            </a:r>
          </a:p>
          <a:p>
            <a:pPr marL="285750" indent="-285750">
              <a:buFont typeface="Arial" panose="020B0604020202020204" pitchFamily="34" charset="0"/>
              <a:buChar char="•"/>
            </a:pPr>
            <a:endParaRPr lang="en-GB" dirty="0"/>
          </a:p>
          <a:p>
            <a:endParaRPr lang="en-GB" dirty="0">
              <a:solidFill>
                <a:srgbClr val="FF0000"/>
              </a:solidFill>
            </a:endParaRPr>
          </a:p>
          <a:p>
            <a:endParaRPr lang="en-GB" dirty="0">
              <a:solidFill>
                <a:srgbClr val="FF0000"/>
              </a:solidFill>
            </a:endParaRPr>
          </a:p>
          <a:p>
            <a:endParaRPr lang="en-GB" dirty="0">
              <a:solidFill>
                <a:srgbClr val="FF0000"/>
              </a:solidFill>
            </a:endParaRPr>
          </a:p>
          <a:p>
            <a:endParaRPr lang="en-GB" dirty="0">
              <a:solidFill>
                <a:srgbClr val="FF0000"/>
              </a:solidFill>
            </a:endParaRPr>
          </a:p>
          <a:p>
            <a:endParaRPr lang="fr-FR" dirty="0">
              <a:solidFill>
                <a:srgbClr val="FF0000"/>
              </a:solidFill>
            </a:endParaRPr>
          </a:p>
          <a:p>
            <a:pPr lvl="1"/>
            <a:endParaRPr lang="en-GB" dirty="0"/>
          </a:p>
          <a:p>
            <a:endParaRPr lang="en-GB" dirty="0"/>
          </a:p>
          <a:p>
            <a:pPr>
              <a:spcBef>
                <a:spcPts val="0"/>
              </a:spcBef>
              <a:defRPr/>
            </a:pPr>
            <a:endParaRPr lang="en-GB"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5</a:t>
            </a:fld>
            <a:endParaRPr lang="en-US" smtClean="0"/>
          </a:p>
        </p:txBody>
      </p:sp>
    </p:spTree>
    <p:extLst>
      <p:ext uri="{BB962C8B-B14F-4D97-AF65-F5344CB8AC3E}">
        <p14:creationId xmlns:p14="http://schemas.microsoft.com/office/powerpoint/2010/main" val="118630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fr-FR" sz="3200" b="1" dirty="0">
                <a:latin typeface="Verdana" panose="020B0604030504040204" pitchFamily="34" charset="0"/>
                <a:ea typeface="Verdana" panose="020B0604030504040204" pitchFamily="34" charset="0"/>
                <a:cs typeface="Verdana" panose="020B0604030504040204" pitchFamily="34" charset="0"/>
              </a:rPr>
              <a:t>EXERCICE BRISE-GLACE n° 1   </a:t>
            </a: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vert="horz" lIns="91440" tIns="45720" rIns="91440" bIns="45720" numCol="1" rtlCol="0" anchor="t">
            <a:noAutofit/>
          </a:bodyPr>
          <a:lstStyle/>
          <a:p>
            <a:pPr marL="285750" indent="-285750">
              <a:buFont typeface="Arial" panose="020B0604020202020204" pitchFamily="34" charset="0"/>
              <a:buChar char="•"/>
            </a:pPr>
            <a:endParaRPr lang="en-GB" sz="4800" dirty="0"/>
          </a:p>
          <a:p>
            <a:pPr algn="ctr"/>
            <a:r>
              <a:rPr lang="fr-FR" sz="4000" dirty="0" smtClean="0">
                <a:latin typeface="Verdana" panose="020B0604030504040204" pitchFamily="34" charset="0"/>
                <a:ea typeface="Verdana" panose="020B0604030504040204" pitchFamily="34" charset="0"/>
                <a:cs typeface="Verdana" panose="020B0604030504040204" pitchFamily="34" charset="0"/>
              </a:rPr>
              <a:t>En </a:t>
            </a:r>
            <a:r>
              <a:rPr lang="fr-FR" sz="4000" dirty="0">
                <a:latin typeface="Verdana" panose="020B0604030504040204" pitchFamily="34" charset="0"/>
                <a:ea typeface="Verdana" panose="020B0604030504040204" pitchFamily="34" charset="0"/>
                <a:cs typeface="Verdana" panose="020B0604030504040204" pitchFamily="34" charset="0"/>
              </a:rPr>
              <a:t>tant qu’acheteur, quels impacts potentiels sur le travail décent avez-vous constaté dans votre activité quotidienne ?</a:t>
            </a:r>
          </a:p>
          <a:p>
            <a:pPr marL="285750" indent="-285750">
              <a:buFont typeface="Arial" panose="020B0604020202020204" pitchFamily="34" charset="0"/>
              <a:buChar char="•"/>
            </a:pPr>
            <a:endParaRPr lang="en-GB" sz="4400" dirty="0"/>
          </a:p>
          <a:p>
            <a:endParaRPr lang="en-GB" sz="4400" dirty="0"/>
          </a:p>
          <a:p>
            <a:pPr lvl="1"/>
            <a:endParaRPr lang="en-GB" sz="4400" dirty="0"/>
          </a:p>
          <a:p>
            <a:endParaRPr lang="en-GB" sz="4800" dirty="0"/>
          </a:p>
          <a:p>
            <a:pPr>
              <a:spcBef>
                <a:spcPts val="0"/>
              </a:spcBef>
              <a:defRPr/>
            </a:pPr>
            <a:endParaRPr lang="en-GB" sz="4800"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6</a:t>
            </a:fld>
            <a:endParaRPr lang="en-US" smtClean="0"/>
          </a:p>
        </p:txBody>
      </p:sp>
    </p:spTree>
    <p:extLst>
      <p:ext uri="{BB962C8B-B14F-4D97-AF65-F5344CB8AC3E}">
        <p14:creationId xmlns:p14="http://schemas.microsoft.com/office/powerpoint/2010/main" val="19200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fr-FR" sz="3200" b="1" dirty="0">
                <a:latin typeface="Verdana" panose="020B0604030504040204" pitchFamily="34" charset="0"/>
                <a:ea typeface="Verdana" panose="020B0604030504040204" pitchFamily="34" charset="0"/>
                <a:cs typeface="Verdana" panose="020B0604030504040204" pitchFamily="34" charset="0"/>
              </a:rPr>
              <a:t>EXERCICE BRISE-GLACE n° 2   </a:t>
            </a: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vert="horz" lIns="91440" tIns="45720" rIns="91440" bIns="45720" numCol="1" rtlCol="0" anchor="t">
            <a:noAutofit/>
          </a:bodyPr>
          <a:lstStyle/>
          <a:p>
            <a:r>
              <a:rPr lang="fr-FR" sz="3200" b="1" dirty="0">
                <a:latin typeface="Verdana" panose="020B0604030504040204" pitchFamily="34" charset="0"/>
                <a:ea typeface="Verdana" panose="020B0604030504040204" pitchFamily="34" charset="0"/>
                <a:cs typeface="Verdana" panose="020B0604030504040204" pitchFamily="34" charset="0"/>
              </a:rPr>
              <a:t>Établir une compréhension commune</a:t>
            </a:r>
          </a:p>
          <a:p>
            <a:endParaRPr lang="en-GB" sz="4800" dirty="0">
              <a:latin typeface="Verdana" panose="020B0604030504040204" pitchFamily="34" charset="0"/>
              <a:ea typeface="Verdana" panose="020B0604030504040204" pitchFamily="34" charset="0"/>
              <a:cs typeface="Verdana" panose="020B0604030504040204" pitchFamily="34" charset="0"/>
            </a:endParaRPr>
          </a:p>
          <a:p>
            <a:pPr algn="ctr"/>
            <a:r>
              <a:rPr lang="fr-FR" sz="4000" dirty="0" smtClean="0">
                <a:latin typeface="Verdana" panose="020B0604030504040204" pitchFamily="34" charset="0"/>
                <a:ea typeface="Verdana" panose="020B0604030504040204" pitchFamily="34" charset="0"/>
                <a:cs typeface="Verdana" panose="020B0604030504040204" pitchFamily="34" charset="0"/>
              </a:rPr>
              <a:t>Qu’entendons-nous par </a:t>
            </a:r>
            <a:endParaRPr lang="fr-FR" sz="4000" dirty="0">
              <a:latin typeface="Verdana" panose="020B0604030504040204" pitchFamily="34" charset="0"/>
              <a:ea typeface="Verdana" panose="020B0604030504040204" pitchFamily="34" charset="0"/>
              <a:cs typeface="Verdana" panose="020B0604030504040204" pitchFamily="34" charset="0"/>
            </a:endParaRPr>
          </a:p>
          <a:p>
            <a:pPr algn="ctr"/>
            <a:r>
              <a:rPr lang="fr-FR" sz="4000" dirty="0">
                <a:latin typeface="Verdana" panose="020B0604030504040204" pitchFamily="34" charset="0"/>
                <a:ea typeface="Verdana" panose="020B0604030504040204" pitchFamily="34" charset="0"/>
                <a:cs typeface="Verdana" panose="020B0604030504040204" pitchFamily="34" charset="0"/>
              </a:rPr>
              <a:t>travail décent ?</a:t>
            </a:r>
          </a:p>
          <a:p>
            <a:pPr marL="285750" indent="-285750">
              <a:buFont typeface="Arial" panose="020B0604020202020204" pitchFamily="34" charset="0"/>
              <a:buChar char="•"/>
            </a:pPr>
            <a:endParaRPr lang="en-GB" sz="4400" dirty="0"/>
          </a:p>
          <a:p>
            <a:pPr marL="285750" indent="-285750">
              <a:buFont typeface="Arial" panose="020B0604020202020204" pitchFamily="34" charset="0"/>
              <a:buChar char="•"/>
            </a:pPr>
            <a:endParaRPr lang="en-GB" sz="4400" dirty="0"/>
          </a:p>
          <a:p>
            <a:endParaRPr lang="en-GB" sz="1400" dirty="0"/>
          </a:p>
          <a:p>
            <a:endParaRPr lang="en-GB" sz="1400" dirty="0">
              <a:solidFill>
                <a:srgbClr val="FF0000"/>
              </a:solidFill>
            </a:endParaRPr>
          </a:p>
          <a:p>
            <a:pPr lvl="1"/>
            <a:endParaRPr lang="en-GB" sz="4400" dirty="0"/>
          </a:p>
          <a:p>
            <a:endParaRPr lang="en-GB" sz="4800" dirty="0"/>
          </a:p>
          <a:p>
            <a:pPr>
              <a:spcBef>
                <a:spcPts val="0"/>
              </a:spcBef>
              <a:defRPr/>
            </a:pPr>
            <a:endParaRPr lang="en-GB" sz="4800"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C3621B-6C8A-6941-9CAD-B981455913CB}" type="slidenum">
              <a:rPr kumimoji="0" lang="en-US" sz="1000" b="0" i="0" u="none" strike="noStrike" kern="1200" cap="none" spc="0" normalizeH="0" baseline="0" noProof="0" smtClean="0">
                <a:ln>
                  <a:noFill/>
                </a:ln>
                <a:solidFill>
                  <a:prstClr val="white"/>
                </a:solidFill>
                <a:effectLst/>
                <a:uLnTx/>
                <a:uFillTx/>
                <a:latin typeface="Flama-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smtClean="0">
              <a:ln>
                <a:noFill/>
              </a:ln>
              <a:solidFill>
                <a:prstClr val="white"/>
              </a:solidFill>
              <a:effectLst/>
              <a:uLnTx/>
              <a:uFillTx/>
              <a:latin typeface="Flama-Book"/>
              <a:ea typeface="+mn-ea"/>
              <a:cs typeface="+mn-cs"/>
            </a:endParaRPr>
          </a:p>
        </p:txBody>
      </p:sp>
    </p:spTree>
    <p:extLst>
      <p:ext uri="{BB962C8B-B14F-4D97-AF65-F5344CB8AC3E}">
        <p14:creationId xmlns:p14="http://schemas.microsoft.com/office/powerpoint/2010/main" val="1083521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fr-FR" sz="2800" b="1" dirty="0">
                <a:latin typeface="Verdana" panose="020B0604030504040204" pitchFamily="34" charset="0"/>
                <a:ea typeface="Verdana" panose="020B0604030504040204" pitchFamily="34" charset="0"/>
                <a:cs typeface="Verdana" panose="020B0604030504040204" pitchFamily="34" charset="0"/>
              </a:rPr>
              <a:t>EXERCICE BRISE-GLACE N° 3  |  </a:t>
            </a:r>
            <a:r>
              <a:rPr lang="fr-FR" sz="2800" b="1" dirty="0">
                <a:solidFill>
                  <a:srgbClr val="FF0000"/>
                </a:solidFill>
                <a:latin typeface="Verdana" panose="020B0604030504040204" pitchFamily="34" charset="0"/>
                <a:ea typeface="Verdana" panose="020B0604030504040204" pitchFamily="34" charset="0"/>
                <a:cs typeface="Verdana" panose="020B0604030504040204" pitchFamily="34" charset="0"/>
              </a:rPr>
              <a:t>Guide de l’animateur </a:t>
            </a: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5012813"/>
          </a:xfrm>
        </p:spPr>
        <p:txBody>
          <a:bodyPr/>
          <a:lstStyle/>
          <a:p>
            <a:r>
              <a:rPr lang="fr-FR" b="1" dirty="0">
                <a:latin typeface="Verdana" panose="020B0604030504040204" pitchFamily="34" charset="0"/>
                <a:ea typeface="Verdana" panose="020B0604030504040204" pitchFamily="34" charset="0"/>
                <a:cs typeface="Verdana" panose="020B0604030504040204" pitchFamily="34" charset="0"/>
              </a:rPr>
              <a:t>Objectif de l’exercice :</a:t>
            </a:r>
          </a:p>
          <a:p>
            <a:r>
              <a:rPr lang="fr-FR" dirty="0">
                <a:latin typeface="Verdana" panose="020B0604030504040204" pitchFamily="34" charset="0"/>
                <a:ea typeface="Verdana" panose="020B0604030504040204" pitchFamily="34" charset="0"/>
                <a:cs typeface="Verdana" panose="020B0604030504040204" pitchFamily="34" charset="0"/>
              </a:rPr>
              <a:t>Amener les participants à réfléchir sur leurs expériences en matière d’engagement des fournisseurs dans le domaine du travail décent.</a:t>
            </a:r>
          </a:p>
          <a:p>
            <a:endParaRPr lang="en-GB" sz="800" dirty="0">
              <a:latin typeface="Verdana" panose="020B0604030504040204" pitchFamily="34" charset="0"/>
              <a:ea typeface="Verdana" panose="020B0604030504040204" pitchFamily="34" charset="0"/>
              <a:cs typeface="Verdana" panose="020B0604030504040204" pitchFamily="34" charset="0"/>
            </a:endParaRPr>
          </a:p>
          <a:p>
            <a:r>
              <a:rPr lang="fr-FR" sz="1400" b="1" dirty="0">
                <a:latin typeface="Verdana" panose="020B0604030504040204" pitchFamily="34" charset="0"/>
                <a:ea typeface="Verdana" panose="020B0604030504040204" pitchFamily="34" charset="0"/>
                <a:cs typeface="Verdana" panose="020B0604030504040204" pitchFamily="34" charset="0"/>
              </a:rPr>
              <a:t>Préparation :</a:t>
            </a:r>
          </a:p>
          <a:p>
            <a:pPr marL="285750" indent="-285750">
              <a:buFont typeface="Arial" panose="020B0604020202020204" pitchFamily="34" charset="0"/>
              <a:buChar char="•"/>
            </a:pPr>
            <a:r>
              <a:rPr lang="fr-FR" sz="1400" dirty="0">
                <a:latin typeface="Verdana" panose="020B0604030504040204" pitchFamily="34" charset="0"/>
                <a:ea typeface="Verdana" panose="020B0604030504040204" pitchFamily="34" charset="0"/>
                <a:cs typeface="Verdana" panose="020B0604030504040204" pitchFamily="34" charset="0"/>
              </a:rPr>
              <a:t>Les questions sont présentées sur un écran ou un tableau blanc visible pendant toute la durée de la discussion.</a:t>
            </a:r>
          </a:p>
          <a:p>
            <a:pPr marL="285750" indent="-285750">
              <a:buFont typeface="Arial" panose="020B0604020202020204" pitchFamily="34" charset="0"/>
              <a:buChar char="•"/>
            </a:pPr>
            <a:r>
              <a:rPr lang="fr-FR" sz="1400" dirty="0">
                <a:latin typeface="Verdana" panose="020B0604030504040204" pitchFamily="34" charset="0"/>
                <a:ea typeface="Verdana" panose="020B0604030504040204" pitchFamily="34" charset="0"/>
                <a:cs typeface="Verdana" panose="020B0604030504040204" pitchFamily="34" charset="0"/>
              </a:rPr>
              <a:t>Les participants discutent de la question, soit à deux, soit avec l’ensemble du groupe (selon la taille du groupe)</a:t>
            </a:r>
          </a:p>
          <a:p>
            <a:pPr marL="285750" indent="-285750">
              <a:buFont typeface="Arial" panose="020B0604020202020204" pitchFamily="34" charset="0"/>
              <a:buChar char="•"/>
            </a:pPr>
            <a:r>
              <a:rPr lang="fr-FR" sz="1400" dirty="0">
                <a:latin typeface="Verdana" panose="020B0604030504040204" pitchFamily="34" charset="0"/>
                <a:ea typeface="Verdana" panose="020B0604030504040204" pitchFamily="34" charset="0"/>
                <a:cs typeface="Verdana" panose="020B0604030504040204" pitchFamily="34" charset="0"/>
              </a:rPr>
              <a:t>Dans le cas d’un travail en binôme, les réflexions seront présentées à l’ensemble du groupe</a:t>
            </a:r>
          </a:p>
          <a:p>
            <a:endParaRPr lang="en-GB" sz="800" dirty="0">
              <a:latin typeface="Verdana" panose="020B0604030504040204" pitchFamily="34" charset="0"/>
              <a:ea typeface="Verdana" panose="020B0604030504040204" pitchFamily="34" charset="0"/>
              <a:cs typeface="Verdana" panose="020B0604030504040204" pitchFamily="34" charset="0"/>
            </a:endParaRPr>
          </a:p>
          <a:p>
            <a:r>
              <a:rPr lang="fr-FR" sz="1400" b="1" dirty="0">
                <a:latin typeface="Verdana" panose="020B0604030504040204" pitchFamily="34" charset="0"/>
                <a:ea typeface="Verdana" panose="020B0604030504040204" pitchFamily="34" charset="0"/>
                <a:cs typeface="Verdana" panose="020B0604030504040204" pitchFamily="34" charset="0"/>
              </a:rPr>
              <a:t>Chronométrage</a:t>
            </a:r>
          </a:p>
          <a:p>
            <a:pPr marL="285750" indent="-285750">
              <a:buFont typeface="Arial" panose="020B0604020202020204" pitchFamily="34" charset="0"/>
              <a:buChar char="•"/>
            </a:pPr>
            <a:r>
              <a:rPr lang="fr-FR" sz="1400" b="1" dirty="0">
                <a:latin typeface="Verdana" panose="020B0604030504040204" pitchFamily="34" charset="0"/>
                <a:ea typeface="Verdana" panose="020B0604030504040204" pitchFamily="34" charset="0"/>
                <a:cs typeface="Verdana" panose="020B0604030504040204" pitchFamily="34" charset="0"/>
              </a:rPr>
              <a:t>Durée totale : 25 minutes</a:t>
            </a:r>
          </a:p>
          <a:p>
            <a:pPr marL="285750" indent="-285750">
              <a:buFont typeface="Arial" panose="020B0604020202020204" pitchFamily="34" charset="0"/>
              <a:buChar char="•"/>
            </a:pPr>
            <a:r>
              <a:rPr lang="fr-FR" sz="1400" dirty="0">
                <a:latin typeface="Verdana" panose="020B0604030504040204" pitchFamily="34" charset="0"/>
                <a:ea typeface="Verdana" panose="020B0604030504040204" pitchFamily="34" charset="0"/>
                <a:cs typeface="Verdana" panose="020B0604030504040204" pitchFamily="34" charset="0"/>
              </a:rPr>
              <a:t>Présentez l’exercice et proposez aux participants de former un binôme si nécessaire</a:t>
            </a:r>
          </a:p>
          <a:p>
            <a:pPr marL="285750" indent="-285750">
              <a:buFont typeface="Arial" panose="020B0604020202020204" pitchFamily="34" charset="0"/>
              <a:buChar char="•"/>
            </a:pPr>
            <a:r>
              <a:rPr lang="fr-FR" sz="1400" dirty="0">
                <a:latin typeface="Verdana" panose="020B0604030504040204" pitchFamily="34" charset="0"/>
                <a:ea typeface="Verdana" panose="020B0604030504040204" pitchFamily="34" charset="0"/>
                <a:cs typeface="Verdana" panose="020B0604030504040204" pitchFamily="34" charset="0"/>
              </a:rPr>
              <a:t>Travail en groupe (15 à 20 minutes) </a:t>
            </a:r>
          </a:p>
          <a:p>
            <a:pPr marL="285750" indent="-285750">
              <a:buFont typeface="Arial" panose="020B0604020202020204" pitchFamily="34" charset="0"/>
              <a:buChar char="•"/>
            </a:pPr>
            <a:r>
              <a:rPr lang="fr-FR" sz="1400" dirty="0">
                <a:latin typeface="Verdana" panose="020B0604030504040204" pitchFamily="34" charset="0"/>
                <a:ea typeface="Verdana" panose="020B0604030504040204" pitchFamily="34" charset="0"/>
                <a:cs typeface="Verdana" panose="020B0604030504040204" pitchFamily="34" charset="0"/>
              </a:rPr>
              <a:t>Travail en binôme (5 minutes de discussion, puis 15 minutes avant la présentation à l’ensemble des participants)</a:t>
            </a:r>
          </a:p>
          <a:p>
            <a:endParaRPr lang="en-GB" sz="800" b="1" dirty="0">
              <a:latin typeface="Verdana" panose="020B0604030504040204" pitchFamily="34" charset="0"/>
              <a:ea typeface="Verdana" panose="020B0604030504040204" pitchFamily="34" charset="0"/>
              <a:cs typeface="Verdana" panose="020B0604030504040204" pitchFamily="34" charset="0"/>
            </a:endParaRPr>
          </a:p>
          <a:p>
            <a:r>
              <a:rPr lang="fr-FR" sz="1400" b="1" dirty="0">
                <a:latin typeface="Verdana" panose="020B0604030504040204" pitchFamily="34" charset="0"/>
                <a:ea typeface="Verdana" panose="020B0604030504040204" pitchFamily="34" charset="0"/>
                <a:cs typeface="Verdana" panose="020B0604030504040204" pitchFamily="34" charset="0"/>
              </a:rPr>
              <a:t>Exercice </a:t>
            </a:r>
            <a:r>
              <a:rPr lang="fr-FR" sz="1400" dirty="0">
                <a:solidFill>
                  <a:srgbClr val="FF0000"/>
                </a:solidFill>
                <a:latin typeface="Verdana" panose="020B0604030504040204" pitchFamily="34" charset="0"/>
                <a:ea typeface="Verdana" panose="020B0604030504040204" pitchFamily="34" charset="0"/>
                <a:cs typeface="Verdana" panose="020B0604030504040204" pitchFamily="34" charset="0"/>
              </a:rPr>
              <a:t>(voir diapositive suivante)</a:t>
            </a:r>
          </a:p>
          <a:p>
            <a:endParaRPr lang="en-GB" sz="1400" dirty="0">
              <a:solidFill>
                <a:srgbClr val="FF0000"/>
              </a:solidFill>
            </a:endParaRPr>
          </a:p>
          <a:p>
            <a:endParaRPr lang="en-GB" sz="1400" dirty="0">
              <a:solidFill>
                <a:srgbClr val="FF0000"/>
              </a:solidFill>
            </a:endParaRPr>
          </a:p>
          <a:p>
            <a:endParaRPr lang="en-GB" sz="1400" dirty="0">
              <a:solidFill>
                <a:srgbClr val="FF0000"/>
              </a:solidFill>
            </a:endParaRPr>
          </a:p>
          <a:p>
            <a:r>
              <a:rPr lang="fr-FR" sz="1400" dirty="0" smtClean="0">
                <a:solidFill>
                  <a:srgbClr val="FF0000"/>
                </a:solidFill>
              </a:rPr>
              <a:t>.</a:t>
            </a:r>
            <a:endParaRPr lang="fr-FR" sz="1400" dirty="0">
              <a:solidFill>
                <a:srgbClr val="FF0000"/>
              </a:solidFill>
            </a:endParaRPr>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8</a:t>
            </a:fld>
            <a:endParaRPr lang="en-US" smtClean="0"/>
          </a:p>
        </p:txBody>
      </p:sp>
    </p:spTree>
    <p:extLst>
      <p:ext uri="{BB962C8B-B14F-4D97-AF65-F5344CB8AC3E}">
        <p14:creationId xmlns:p14="http://schemas.microsoft.com/office/powerpoint/2010/main" val="1991357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DA20E-113A-4B51-9A2F-4A00430C5838}"/>
              </a:ext>
            </a:extLst>
          </p:cNvPr>
          <p:cNvSpPr>
            <a:spLocks noGrp="1"/>
          </p:cNvSpPr>
          <p:nvPr>
            <p:ph type="ctrTitle"/>
          </p:nvPr>
        </p:nvSpPr>
        <p:spPr/>
        <p:txBody>
          <a:bodyPr/>
          <a:lstStyle/>
          <a:p>
            <a:r>
              <a:rPr lang="fr-FR" b="1" dirty="0">
                <a:latin typeface="Verdana" panose="020B0604030504040204" pitchFamily="34" charset="0"/>
                <a:ea typeface="Verdana" panose="020B0604030504040204" pitchFamily="34" charset="0"/>
                <a:cs typeface="Verdana" panose="020B0604030504040204" pitchFamily="34" charset="0"/>
              </a:rPr>
              <a:t>EXERCICE BRISE-GLACE n° 3 </a:t>
            </a:r>
            <a:r>
              <a:rPr lang="fr-FR" dirty="0"/>
              <a:t>  </a:t>
            </a:r>
          </a:p>
        </p:txBody>
      </p:sp>
      <p:sp>
        <p:nvSpPr>
          <p:cNvPr id="3" name="Subtitle 2">
            <a:extLst>
              <a:ext uri="{FF2B5EF4-FFF2-40B4-BE49-F238E27FC236}">
                <a16:creationId xmlns="" xmlns:a16="http://schemas.microsoft.com/office/drawing/2014/main" id="{E0F2C228-F6B8-4F7E-AE36-1D98579B9364}"/>
              </a:ext>
            </a:extLst>
          </p:cNvPr>
          <p:cNvSpPr>
            <a:spLocks noGrp="1"/>
          </p:cNvSpPr>
          <p:nvPr>
            <p:ph type="subTitle" idx="1"/>
          </p:nvPr>
        </p:nvSpPr>
        <p:spPr>
          <a:xfrm>
            <a:off x="575094" y="1379796"/>
            <a:ext cx="11172406" cy="4792409"/>
          </a:xfrm>
        </p:spPr>
        <p:txBody>
          <a:bodyPr/>
          <a:lstStyle/>
          <a:p>
            <a:pPr>
              <a:spcAft>
                <a:spcPts val="1200"/>
              </a:spcAft>
            </a:pPr>
            <a:r>
              <a:rPr lang="fr-FR" sz="2800" b="1" dirty="0">
                <a:latin typeface="Verdana" panose="020B0604030504040204" pitchFamily="34" charset="0"/>
                <a:ea typeface="Verdana" panose="020B0604030504040204" pitchFamily="34" charset="0"/>
                <a:cs typeface="Verdana" panose="020B0604030504040204" pitchFamily="34" charset="0"/>
              </a:rPr>
              <a:t>Discussion :</a:t>
            </a:r>
          </a:p>
          <a:p>
            <a:pPr marL="285750" indent="-285750">
              <a:spcAft>
                <a:spcPts val="1200"/>
              </a:spcAft>
              <a:buFont typeface="Arial" panose="020B0604020202020204" pitchFamily="34" charset="0"/>
              <a:buChar char="•"/>
            </a:pPr>
            <a:r>
              <a:rPr lang="fr-FR" sz="2800" dirty="0">
                <a:latin typeface="Verdana" panose="020B0604030504040204" pitchFamily="34" charset="0"/>
                <a:ea typeface="Verdana" panose="020B0604030504040204" pitchFamily="34" charset="0"/>
                <a:cs typeface="Verdana" panose="020B0604030504040204" pitchFamily="34" charset="0"/>
              </a:rPr>
              <a:t>Quelle est votre expérience en matière de discussion / d’amélioration des pratiques visant à promouvoir le travail décent auprès des fournisseurs ?</a:t>
            </a:r>
          </a:p>
          <a:p>
            <a:pPr marL="285750" indent="-285750">
              <a:spcAft>
                <a:spcPts val="1200"/>
              </a:spcAft>
              <a:buFont typeface="Arial" panose="020B0604020202020204" pitchFamily="34" charset="0"/>
              <a:buChar char="•"/>
            </a:pPr>
            <a:r>
              <a:rPr lang="fr-FR" sz="2800" dirty="0">
                <a:latin typeface="Verdana" panose="020B0604030504040204" pitchFamily="34" charset="0"/>
                <a:ea typeface="Verdana" panose="020B0604030504040204" pitchFamily="34" charset="0"/>
                <a:cs typeface="Verdana" panose="020B0604030504040204" pitchFamily="34" charset="0"/>
              </a:rPr>
              <a:t>Quels défis avez-vous rencontrés ?</a:t>
            </a:r>
          </a:p>
          <a:p>
            <a:pPr marL="285750" indent="-285750">
              <a:spcAft>
                <a:spcPts val="1200"/>
              </a:spcAft>
              <a:buFont typeface="Arial" panose="020B0604020202020204" pitchFamily="34" charset="0"/>
              <a:buChar char="•"/>
            </a:pPr>
            <a:r>
              <a:rPr lang="fr-FR" sz="2800" dirty="0">
                <a:latin typeface="Verdana" panose="020B0604030504040204" pitchFamily="34" charset="0"/>
                <a:ea typeface="Verdana" panose="020B0604030504040204" pitchFamily="34" charset="0"/>
                <a:cs typeface="Verdana" panose="020B0604030504040204" pitchFamily="34" charset="0"/>
              </a:rPr>
              <a:t>Par quels moyens avez-vous réussi à obtenir leur engagement ?</a:t>
            </a:r>
          </a:p>
          <a:p>
            <a:endParaRPr lang="en-GB" sz="4400" dirty="0"/>
          </a:p>
          <a:p>
            <a:endParaRPr lang="en-GB" sz="4400" dirty="0"/>
          </a:p>
          <a:p>
            <a:endParaRPr lang="en-GB" sz="4400" dirty="0"/>
          </a:p>
          <a:p>
            <a:pPr lvl="1"/>
            <a:endParaRPr lang="en-GB" sz="4400" dirty="0"/>
          </a:p>
          <a:p>
            <a:endParaRPr lang="en-GB" sz="4800" dirty="0"/>
          </a:p>
          <a:p>
            <a:pPr>
              <a:spcBef>
                <a:spcPts val="0"/>
              </a:spcBef>
              <a:defRPr/>
            </a:pPr>
            <a:endParaRPr lang="en-GB" sz="4800" dirty="0"/>
          </a:p>
        </p:txBody>
      </p:sp>
      <p:sp>
        <p:nvSpPr>
          <p:cNvPr id="4" name="Slide Number Placeholder 3">
            <a:extLst>
              <a:ext uri="{FF2B5EF4-FFF2-40B4-BE49-F238E27FC236}">
                <a16:creationId xmlns="" xmlns:a16="http://schemas.microsoft.com/office/drawing/2014/main" id="{46E266F1-A0D8-4CC9-84CD-143337D04D63}"/>
              </a:ext>
            </a:extLst>
          </p:cNvPr>
          <p:cNvSpPr>
            <a:spLocks noGrp="1"/>
          </p:cNvSpPr>
          <p:nvPr>
            <p:ph type="sldNum" sz="quarter" idx="4"/>
          </p:nvPr>
        </p:nvSpPr>
        <p:spPr/>
        <p:txBody>
          <a:bodyPr/>
          <a:lstStyle/>
          <a:p>
            <a:fld id="{E1C3621B-6C8A-6941-9CAD-B981455913CB}" type="slidenum">
              <a:rPr lang="en-US" smtClean="0"/>
              <a:pPr/>
              <a:t>9</a:t>
            </a:fld>
            <a:endParaRPr lang="en-US" smtClean="0"/>
          </a:p>
        </p:txBody>
      </p:sp>
    </p:spTree>
    <p:extLst>
      <p:ext uri="{BB962C8B-B14F-4D97-AF65-F5344CB8AC3E}">
        <p14:creationId xmlns:p14="http://schemas.microsoft.com/office/powerpoint/2010/main" val="3668822689"/>
      </p:ext>
    </p:extLst>
  </p:cSld>
  <p:clrMapOvr>
    <a:masterClrMapping/>
  </p:clrMapOvr>
</p:sld>
</file>

<file path=ppt/theme/theme1.xml><?xml version="1.0" encoding="utf-8"?>
<a:theme xmlns:a="http://schemas.openxmlformats.org/drawingml/2006/main" name="GC Master">
  <a:themeElements>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fontScheme name="Custom 1">
      <a:majorFont>
        <a:latin typeface="Flama Extrabold"/>
        <a:ea typeface=""/>
        <a:cs typeface=""/>
      </a:majorFont>
      <a:minorFont>
        <a:latin typeface="Flama-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ppt/theme/themeOverride2.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ppt/theme/themeOverride3.xml><?xml version="1.0" encoding="utf-8"?>
<a:themeOverride xmlns:a="http://schemas.openxmlformats.org/drawingml/2006/main">
  <a:clrScheme name="Custom 4">
    <a:dk1>
      <a:srgbClr val="1E3250"/>
    </a:dk1>
    <a:lt1>
      <a:sysClr val="window" lastClr="FFFFFF"/>
    </a:lt1>
    <a:dk2>
      <a:srgbClr val="1E3250"/>
    </a:dk2>
    <a:lt2>
      <a:srgbClr val="4D6B8B"/>
    </a:lt2>
    <a:accent1>
      <a:srgbClr val="699BC6"/>
    </a:accent1>
    <a:accent2>
      <a:srgbClr val="287D6C"/>
    </a:accent2>
    <a:accent3>
      <a:srgbClr val="CCB147"/>
    </a:accent3>
    <a:accent4>
      <a:srgbClr val="6E417A"/>
    </a:accent4>
    <a:accent5>
      <a:srgbClr val="ED3740"/>
    </a:accent5>
    <a:accent6>
      <a:srgbClr val="7F7F7F"/>
    </a:accent6>
    <a:hlink>
      <a:srgbClr val="507CBD"/>
    </a:hlink>
    <a:folHlink>
      <a:srgbClr val="39506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5f3abbb-df1f-4ea0-933d-89a9c2bdddc2">
      <UserInfo>
        <DisplayName>Hannah Temple</DisplayName>
        <AccountId>44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F0BA34F90323418F3B8C35A57E29AF" ma:contentTypeVersion="8" ma:contentTypeDescription="Create a new document." ma:contentTypeScope="" ma:versionID="36863d6c968221ecd2e10b0fd85b393d">
  <xsd:schema xmlns:xsd="http://www.w3.org/2001/XMLSchema" xmlns:xs="http://www.w3.org/2001/XMLSchema" xmlns:p="http://schemas.microsoft.com/office/2006/metadata/properties" xmlns:ns2="489e4146-91a4-4d86-a90b-6678e58f25de" xmlns:ns3="c5f3abbb-df1f-4ea0-933d-89a9c2bdddc2" targetNamespace="http://schemas.microsoft.com/office/2006/metadata/properties" ma:root="true" ma:fieldsID="ce13a6e70edb84675e5a82fd28f02db4" ns2:_="" ns3:_="">
    <xsd:import namespace="489e4146-91a4-4d86-a90b-6678e58f25de"/>
    <xsd:import namespace="c5f3abbb-df1f-4ea0-933d-89a9c2bdddc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9e4146-91a4-4d86-a90b-6678e58f25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f3abbb-df1f-4ea0-933d-89a9c2bdddc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EF7FD5-FE77-49D9-9311-BEB0BF69D7AD}">
  <ds:schemaRefs>
    <ds:schemaRef ds:uri="http://purl.org/dc/dcmitype/"/>
    <ds:schemaRef ds:uri="http://schemas.microsoft.com/office/2006/documentManagement/types"/>
    <ds:schemaRef ds:uri="c5f3abbb-df1f-4ea0-933d-89a9c2bdddc2"/>
    <ds:schemaRef ds:uri="http://purl.org/dc/elements/1.1/"/>
    <ds:schemaRef ds:uri="489e4146-91a4-4d86-a90b-6678e58f25de"/>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63A67B1-082E-44B7-9C0C-D570F0B33C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9e4146-91a4-4d86-a90b-6678e58f25de"/>
    <ds:schemaRef ds:uri="c5f3abbb-df1f-4ea0-933d-89a9c2bddd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52DAB8-F2D6-402F-84B0-FFB142D1B9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264</TotalTime>
  <Words>1793</Words>
  <Application>Microsoft Office PowerPoint</Application>
  <PresentationFormat>Custom</PresentationFormat>
  <Paragraphs>763</Paragraphs>
  <Slides>38</Slides>
  <Notes>35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GC Master</vt:lpstr>
      <vt:lpstr>BOÎTE À OUTILS SUR LE TRAVAIL DÉCENT POUR L’APPROVISIONNEMENT DURABLE   GUIDE DE L’ANIMATEUR  (EXERCICES DE FORMATION)</vt:lpstr>
      <vt:lpstr>À PROPOS DE CE MODULE DE FORMATION | Inclut le guide de l’animateur</vt:lpstr>
      <vt:lpstr>CONTENU | Inclut le guide de l’animateur </vt:lpstr>
      <vt:lpstr>PowerPoint Presentation</vt:lpstr>
      <vt:lpstr>EXERCICE BRISE-GLACE N° 1 | Guide de l’animateur </vt:lpstr>
      <vt:lpstr>EXERCICE BRISE-GLACE n° 1   </vt:lpstr>
      <vt:lpstr>EXERCICE BRISE-GLACE n° 2   </vt:lpstr>
      <vt:lpstr>EXERCICE BRISE-GLACE N° 3  |  Guide de l’animateur </vt:lpstr>
      <vt:lpstr>EXERCICE BRISE-GLACE n° 3   </vt:lpstr>
      <vt:lpstr>PowerPoint Presentation</vt:lpstr>
      <vt:lpstr>POURQUOI EST-IL IMPORTANT DE PROMOUVOIR LE TRAVAIL DÉCENT POUR TOUS ? |  Guide de l’animateur </vt:lpstr>
      <vt:lpstr>POURQUOI EST-IL IMPORTANT DE PROMOUVOIR LE TRAVAIL DÉCENT POUR TOUS ? </vt:lpstr>
      <vt:lpstr>RÉCAPITULATIF : LE TRAVAIL DÉCENT : POURQUOI EST-CE IMPORTANT ?</vt:lpstr>
      <vt:lpstr>RÉCAPITULATIF : LE TRAVAIL DÉCENT : POURQUOI EST-CE IMPORTANT ?</vt:lpstr>
      <vt:lpstr>RÉCAPITULATIF : LE TRAVAIL DÉCENT : POURQUOI EST-CE IMPORTANT ?</vt:lpstr>
      <vt:lpstr>RÉCAPITULATIF : LE TRAVAIL DÉCENT : QUELLE EST LA RESPONSABILITÉ DE VOTRE ENTREPRISE ?</vt:lpstr>
      <vt:lpstr>RÉCAPITULATIF : LE TRAVAIL DÉCENT : COMMENT IDENTIFIER LES RISQUES ?</vt:lpstr>
      <vt:lpstr>QUELLES SONT LES LIMITES DES APPROCHES AXÉES SUR LA CONFORMITÉ POUR VOUS AIDER À COMPRENDRE LES RISQUES ?</vt:lpstr>
      <vt:lpstr>POURQUOI EST-IL IMPORTANT DE PROMOUVOIR LE TRAVAIL DÉCENT POUR TOUS ?</vt:lpstr>
      <vt:lpstr>PowerPoint Presentation</vt:lpstr>
      <vt:lpstr>METTRE EN PRATIQUE LES PRINCIPES D’ENGAGEMENT ET DE DIALOGUE | Guide de l’animateur</vt:lpstr>
      <vt:lpstr>METTRE EN PRATIQUE LES PRINCIPES D’ENGAGEMENT ET DE DIALOGUE | Guide de l’animateur</vt:lpstr>
      <vt:lpstr>RÉCAPITULATIF : POURQUOI FAVORISER L’ENGAGEMENT ET LE DIALOGUE ?</vt:lpstr>
      <vt:lpstr>RÉCAPITULATIF : PRINCIPES D’ENGAGEMENT ET DE DIALOGUE</vt:lpstr>
      <vt:lpstr>RÉCAPITULATIF : POURQUOI L’ENGAGEMENT ET LE DIALOGUE SONT-ILS IMPORTANTS ?</vt:lpstr>
      <vt:lpstr>PowerPoint Presentation</vt:lpstr>
      <vt:lpstr>ENCADREMENT PAR DES PAIRS : RÉSOUDRE LES DILEMMES RELATIFS AU TRAVAIL DÉCENT | Guide de l’animateur </vt:lpstr>
      <vt:lpstr>ENCADREMENT PAR DES PAIRS : RÉSOUDRE LES DILEMMES RELATIFS AU TRAVAIL DÉCENT </vt:lpstr>
      <vt:lpstr>ENCADREMENT PAR DES PAIRS : RÉSOUDRE LES DILEMMES RELATIFS AU TRAVAIL DÉCENT </vt:lpstr>
      <vt:lpstr>ENCADREMENT PAR DES PAIRS : RÉSOUDRE LES DILEMMES RELATIFS AU TRAVAIL DÉCENT | Guide de l’animateur</vt:lpstr>
      <vt:lpstr>ENCADREMENT PAR DES PAIRS : RÉSOUDRE LES DILEMMES RELATIFS AU TRAVAIL DÉCENT | Guide de l’animateur</vt:lpstr>
      <vt:lpstr>PowerPoint Presentation</vt:lpstr>
      <vt:lpstr>MISE EN SITUATION : ENGAGER LES FOURNISSEURS SUR LA QUESTION DU TRAVAIL DÉCENT | Guide de l’animateur</vt:lpstr>
      <vt:lpstr>MISE EN SITUATION : ENGAGER LES FOURNISSEURS SUR LA QUESTION DU TRAVAIL DÉCENT</vt:lpstr>
      <vt:lpstr>MISE EN SITUATION : ENGAGER LES FOURNISSEURS SUR LA QUESTION DU TRAVAIL DÉCENT</vt:lpstr>
      <vt:lpstr>MISE EN SITUATION : ENGAGER LES FOURNISSEURS SUR LA QUESTION DU TRAVAIL DÉCENT</vt:lpstr>
      <vt:lpstr>PowerPoint Presentation</vt:lpstr>
      <vt:lpstr>Nous contacter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GLOBAL COMPACT  GENERIC TEMPLATE TEMPLATE ONE</dc:title>
  <dc:creator>UN Global Compact</dc:creator>
  <cp:lastModifiedBy>Mari-Lou Dupont</cp:lastModifiedBy>
  <cp:revision>138</cp:revision>
  <dcterms:modified xsi:type="dcterms:W3CDTF">2020-04-20T22:40:04Z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0x01010033F0BA34F90323418F3B8C35A57E29AF</vt:lpwstr>
  </property>
  <property fmtid="{D5CDD505-2E9C-101B-9397-08002B2CF9AE}" pid="3" name="AuthorIds_UIVersion_18944">
    <vt:lpwstr>16</vt:lpwstr>
  </property>
  <property fmtid="{D5CDD505-2E9C-101B-9397-08002B2CF9AE}" pid="4" name="AuthorIds_UIVersion_36864">
    <vt:lpwstr>16</vt:lpwstr>
  </property>
  <property fmtid="{D5CDD505-2E9C-101B-9397-08002B2CF9AE}" pid="5" name="AuthorIds_UIVersion_15872">
    <vt:lpwstr>6</vt:lpwstr>
  </property>
</Properties>
</file>